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192000"/>
  <p:notesSz cx="6858000" cy="9144000"/>
  <p:embeddedFontLst>
    <p:embeddedFont>
      <p:font typeface="Roboto"/>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7" roundtripDataSignature="AMtx7miOqMl8E6pGtv8rEJOkQJmunXVU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945030-DF81-4A62-93F6-C71B2D53B9D0}">
  <a:tblStyle styleId="{5A945030-DF81-4A62-93F6-C71B2D53B9D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F717729-A807-4174-8D86-08C45253330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customschemas.google.com/relationships/presentationmetadata" Target="metadata"/><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325663a16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325663a16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2c325663a16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39f6d03b0_7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39f6d03b0_7_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c39f6d03b0_7_4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39f6d03b0_7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c39f6d03b0_7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39f6d03b0_7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39f6d03b0_7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c39f6d03b0_7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39f6d03b0_7_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39f6d03b0_7_8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2c39f6d03b0_7_8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Despite the promising results, there are been criticism of AI reproducibility challenges. In the context of the secondary use of EHRs for the development, evaluation, and deployment of predictive models, potential reproducibility challenges can link to various data quality issues due to the high heterogeneity of the EHR environment. Since clinical predictive models are high-stakes applications, the output of the models could directly affect the validity of findings, explainability of decisions, and the safety of clinical practice. </a:t>
            </a:r>
            <a:endParaRPr/>
          </a:p>
        </p:txBody>
      </p:sp>
      <p:sp>
        <p:nvSpPr>
          <p:cNvPr id="330" name="Google Shape;3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recent study evaluated the Epic sepsis model on a large-scale cohort. The observed model performance was substantially lower than the reported performance. From the perspective of implementation and translational science, the primary issue was not only the degradation of performance but also the direct deployment of the model without a proper definition of EHR data elements, lack of detailed instructions on how the model can be used, customized, and interpreted, as well as best practices to deal with data quality issues in the context of the clinical problem that the model is designed for </a:t>
            </a:r>
            <a:endParaRPr/>
          </a:p>
        </p:txBody>
      </p:sp>
      <p:sp>
        <p:nvSpPr>
          <p:cNvPr id="362" name="Google Shape;36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39f6d03b0_7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39f6d03b0_7_3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c39f6d03b0_7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Such an issue was also emphasized in the HCI community, naming the challenge of data cascading, defined as the downstream effects from data issues that result in technical debt over time, which also emphasizes the importance of making sure data work properly prior to the modeling effort. </a:t>
            </a:r>
            <a:endParaRPr/>
          </a:p>
        </p:txBody>
      </p:sp>
      <p:sp>
        <p:nvSpPr>
          <p:cNvPr id="373" name="Google Shape;3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key challenge for the translation of </a:t>
            </a:r>
            <a:r>
              <a:rPr lang="en-US"/>
              <a:t>nlp </a:t>
            </a:r>
            <a:r>
              <a:rPr b="0" i="0" lang="en-US" sz="1200" u="none" strike="noStrike">
                <a:solidFill>
                  <a:schemeClr val="dk1"/>
                </a:solidFill>
                <a:latin typeface="Calibri"/>
                <a:ea typeface="Calibri"/>
                <a:cs typeface="Calibri"/>
                <a:sym typeface="Calibri"/>
              </a:rPr>
              <a:t>into the clinical environment resides in the heterogeneity of EHR systems. Since EHR systems are deeply embedded within the patient care and the workflow of clinical data generation and management, the system itself has a significant impact on the form and format of clinical data, this includes …….. However, the implication of these heterogenous factors to predictive modeling is unclear. Our objective is to systematically examine the information quality variability across different EHR systems and to have a better understanding of these implications to further model development and use. </a:t>
            </a:r>
            <a:endParaRPr/>
          </a:p>
        </p:txBody>
      </p:sp>
      <p:sp>
        <p:nvSpPr>
          <p:cNvPr id="383" name="Google Shape;3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39f6d03b0_7_185:notes"/>
          <p:cNvSpPr txBox="1"/>
          <p:nvPr>
            <p:ph idx="1" type="body"/>
          </p:nvPr>
        </p:nvSpPr>
        <p:spPr>
          <a:xfrm>
            <a:off x="913805" y="4343703"/>
            <a:ext cx="5030400" cy="411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2c39f6d03b0_7_185: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c3d106c5e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c3d106c5e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2c3d106c5e6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c3d106c5e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c3d106c5e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c3d106c5e6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c3d106c5e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c3d106c5e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c3d106c5e6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c3d106c5e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c3d106c5e6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2c3d106c5e6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3d106c5e6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3d106c5e6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2c3d106c5e6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3d106c5e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3d106c5e6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2c3d106c5e6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c3d106c5e6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c3d106c5e6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2c3d106c5e6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c3d106c5e6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c3d106c5e6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2c3d106c5e6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39f6d03b0_9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39f6d03b0_9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2c39f6d03b0_9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6: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11" name="Google Shape;611;p2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7: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31" name="Google Shape;631;p2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8: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40" name="Google Shape;640;p2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29: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46" name="Google Shape;646;p2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0: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52" name="Google Shape;652;p3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1: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79" name="Google Shape;679;p3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2: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86" name="Google Shape;686;p3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3: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692" name="Google Shape;692;p3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4: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360"/>
              </a:spcBef>
              <a:spcAft>
                <a:spcPts val="0"/>
              </a:spcAft>
              <a:buClr>
                <a:schemeClr val="dk1"/>
              </a:buClr>
              <a:buSzPts val="1200"/>
              <a:buFont typeface="Calibri"/>
              <a:buNone/>
            </a:pPr>
            <a:r>
              <a:t/>
            </a:r>
            <a:endParaRPr/>
          </a:p>
        </p:txBody>
      </p:sp>
      <p:sp>
        <p:nvSpPr>
          <p:cNvPr id="700" name="Google Shape;700;p3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5: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705" name="Google Shape;705;p3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6: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724" name="Google Shape;724;p3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37: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360"/>
              </a:spcBef>
              <a:spcAft>
                <a:spcPts val="0"/>
              </a:spcAft>
              <a:buClr>
                <a:schemeClr val="dk1"/>
              </a:buClr>
              <a:buSzPts val="1200"/>
              <a:buFont typeface="Calibri"/>
              <a:buNone/>
            </a:pPr>
            <a:r>
              <a:t/>
            </a:r>
            <a:endParaRPr/>
          </a:p>
        </p:txBody>
      </p:sp>
      <p:sp>
        <p:nvSpPr>
          <p:cNvPr id="732" name="Google Shape;732;p3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8: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360"/>
              </a:spcBef>
              <a:spcAft>
                <a:spcPts val="0"/>
              </a:spcAft>
              <a:buClr>
                <a:schemeClr val="dk1"/>
              </a:buClr>
              <a:buSzPts val="1200"/>
              <a:buFont typeface="Calibri"/>
              <a:buNone/>
            </a:pPr>
            <a:r>
              <a:t/>
            </a:r>
            <a:endParaRPr/>
          </a:p>
        </p:txBody>
      </p:sp>
      <p:sp>
        <p:nvSpPr>
          <p:cNvPr id="738" name="Google Shape;738;p3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9:notes"/>
          <p:cNvSpPr txBox="1"/>
          <p:nvPr>
            <p:ph idx="1" type="body"/>
          </p:nvPr>
        </p:nvSpPr>
        <p:spPr>
          <a:xfrm>
            <a:off x="974725" y="4560888"/>
            <a:ext cx="5365750" cy="4319587"/>
          </a:xfrm>
          <a:prstGeom prst="rect">
            <a:avLst/>
          </a:prstGeom>
          <a:noFill/>
          <a:ln>
            <a:noFill/>
          </a:ln>
        </p:spPr>
        <p:txBody>
          <a:bodyPr anchorCtr="0" anchor="t" bIns="48325" lIns="96650" spcFirstLastPara="1" rIns="96650" wrap="square" tIns="48325">
            <a:noAutofit/>
          </a:bodyPr>
          <a:lstStyle/>
          <a:p>
            <a:pPr indent="0" lvl="0" marL="0" rtl="0" algn="l">
              <a:spcBef>
                <a:spcPts val="360"/>
              </a:spcBef>
              <a:spcAft>
                <a:spcPts val="0"/>
              </a:spcAft>
              <a:buClr>
                <a:schemeClr val="dk1"/>
              </a:buClr>
              <a:buSzPts val="1200"/>
              <a:buFont typeface="Calibri"/>
              <a:buNone/>
            </a:pPr>
            <a:r>
              <a:t/>
            </a:r>
            <a:endParaRPr/>
          </a:p>
        </p:txBody>
      </p:sp>
      <p:sp>
        <p:nvSpPr>
          <p:cNvPr id="747" name="Google Shape;747;p3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39f6d03b0_7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c39f6d03b0_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39f6d03b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c39f6d03b0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2c39f6d03b0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c39f6d03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c39f6d03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2c39f6d03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c39f6d03b0_9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2c39f6d03b0_9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c39f6d03b0_9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c39f6d03b0_9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2c39f6d03b0_9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39f6d03b0_7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39f6d03b0_7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c39f6d03b0_7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c39f6d03b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2c39f6d03b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c39f6d03b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c39f6d03b0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g2c39f6d03b0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c39f6d03b0_9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c39f6d03b0_9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2c39f6d03b0_9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39f6d03b0_7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c39f6d03b0_7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c39f6d03b0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c39f6d03b0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2c39f6d03b0_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c39f6d03b0_9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c39f6d03b0_9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2c39f6d03b0_9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c39f6d03b0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c39f6d03b0_4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2c39f6d03b0_4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39f6d03b0_7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c39f6d03b0_7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c39f6d03b0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c39f6d03b0_4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2c39f6d03b0_4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c39f6d03b0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c39f6d03b0_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g2c39f6d03b0_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c39f6d03b0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c39f6d03b0_4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2c39f6d03b0_4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c39f6d03b0_4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c39f6d03b0_4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g2c39f6d03b0_4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8"/>
          <p:cNvSpPr/>
          <p:nvPr>
            <p:ph idx="2" type="pic"/>
          </p:nvPr>
        </p:nvSpPr>
        <p:spPr>
          <a:xfrm>
            <a:off x="5183188" y="987425"/>
            <a:ext cx="6172200" cy="4873625"/>
          </a:xfrm>
          <a:prstGeom prst="rect">
            <a:avLst/>
          </a:prstGeom>
          <a:noFill/>
          <a:ln>
            <a:noFill/>
          </a:ln>
        </p:spPr>
      </p:sp>
      <p:sp>
        <p:nvSpPr>
          <p:cNvPr id="86" name="Google Shape;86;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7" name="Shape 27"/>
        <p:cNvGrpSpPr/>
        <p:nvPr/>
      </p:nvGrpSpPr>
      <p:grpSpPr>
        <a:xfrm>
          <a:off x="0" y="0"/>
          <a:ext cx="0" cy="0"/>
          <a:chOff x="0" y="0"/>
          <a:chExt cx="0" cy="0"/>
        </a:xfrm>
      </p:grpSpPr>
      <p:sp>
        <p:nvSpPr>
          <p:cNvPr id="28" name="Google Shape;28;p68"/>
          <p:cNvSpPr txBox="1"/>
          <p:nvPr>
            <p:ph type="title"/>
          </p:nvPr>
        </p:nvSpPr>
        <p:spPr>
          <a:xfrm>
            <a:off x="730306" y="518950"/>
            <a:ext cx="9045262" cy="4445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8"/>
          <p:cNvSpPr txBox="1"/>
          <p:nvPr>
            <p:ph idx="1" type="body"/>
          </p:nvPr>
        </p:nvSpPr>
        <p:spPr>
          <a:xfrm>
            <a:off x="729437" y="1252342"/>
            <a:ext cx="10741810" cy="4761281"/>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600"/>
              </a:spcBef>
              <a:spcAft>
                <a:spcPts val="0"/>
              </a:spcAft>
              <a:buClr>
                <a:schemeClr val="dk1"/>
              </a:buClr>
              <a:buSzPts val="2800"/>
              <a:buChar char="•"/>
              <a:defRPr/>
            </a:lvl1pPr>
            <a:lvl2pPr indent="-381000" lvl="1" marL="914400" algn="l">
              <a:lnSpc>
                <a:spcPct val="90000"/>
              </a:lnSpc>
              <a:spcBef>
                <a:spcPts val="800"/>
              </a:spcBef>
              <a:spcAft>
                <a:spcPts val="0"/>
              </a:spcAft>
              <a:buClr>
                <a:schemeClr val="dk1"/>
              </a:buClr>
              <a:buSzPts val="2400"/>
              <a:buChar char="•"/>
              <a:defRPr>
                <a:latin typeface="Calibri"/>
                <a:ea typeface="Calibri"/>
                <a:cs typeface="Calibri"/>
                <a:sym typeface="Calibri"/>
              </a:defRPr>
            </a:lvl2pPr>
            <a:lvl3pPr indent="-355600" lvl="2" marL="1371600" algn="l">
              <a:lnSpc>
                <a:spcPct val="90000"/>
              </a:lnSpc>
              <a:spcBef>
                <a:spcPts val="800"/>
              </a:spcBef>
              <a:spcAft>
                <a:spcPts val="0"/>
              </a:spcAft>
              <a:buClr>
                <a:schemeClr val="dk1"/>
              </a:buClr>
              <a:buSzPts val="2000"/>
              <a:buChar char="•"/>
              <a:defRPr>
                <a:latin typeface="Calibri"/>
                <a:ea typeface="Calibri"/>
                <a:cs typeface="Calibri"/>
                <a:sym typeface="Calibri"/>
              </a:defRPr>
            </a:lvl3pPr>
            <a:lvl4pPr indent="-342900" lvl="3" marL="1828800" algn="l">
              <a:lnSpc>
                <a:spcPct val="90000"/>
              </a:lnSpc>
              <a:spcBef>
                <a:spcPts val="8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8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68"/>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lvl1pPr indent="0" lvl="0" marL="0" algn="r">
              <a:spcBef>
                <a:spcPts val="0"/>
              </a:spcBef>
              <a:buNone/>
              <a:defRPr b="1" sz="1200">
                <a:solidFill>
                  <a:srgbClr val="FFFFFF"/>
                </a:solidFill>
                <a:latin typeface="Roboto"/>
                <a:ea typeface="Roboto"/>
                <a:cs typeface="Roboto"/>
                <a:sym typeface="Roboto"/>
              </a:defRPr>
            </a:lvl1pPr>
            <a:lvl2pPr indent="0" lvl="1" marL="0" algn="r">
              <a:spcBef>
                <a:spcPts val="0"/>
              </a:spcBef>
              <a:buNone/>
              <a:defRPr b="1" sz="1200">
                <a:solidFill>
                  <a:srgbClr val="FFFFFF"/>
                </a:solidFill>
                <a:latin typeface="Roboto"/>
                <a:ea typeface="Roboto"/>
                <a:cs typeface="Roboto"/>
                <a:sym typeface="Roboto"/>
              </a:defRPr>
            </a:lvl2pPr>
            <a:lvl3pPr indent="0" lvl="2" marL="0" algn="r">
              <a:spcBef>
                <a:spcPts val="0"/>
              </a:spcBef>
              <a:buNone/>
              <a:defRPr b="1" sz="1200">
                <a:solidFill>
                  <a:srgbClr val="FFFFFF"/>
                </a:solidFill>
                <a:latin typeface="Roboto"/>
                <a:ea typeface="Roboto"/>
                <a:cs typeface="Roboto"/>
                <a:sym typeface="Roboto"/>
              </a:defRPr>
            </a:lvl3pPr>
            <a:lvl4pPr indent="0" lvl="3" marL="0" algn="r">
              <a:spcBef>
                <a:spcPts val="0"/>
              </a:spcBef>
              <a:buNone/>
              <a:defRPr b="1" sz="1200">
                <a:solidFill>
                  <a:srgbClr val="FFFFFF"/>
                </a:solidFill>
                <a:latin typeface="Roboto"/>
                <a:ea typeface="Roboto"/>
                <a:cs typeface="Roboto"/>
                <a:sym typeface="Roboto"/>
              </a:defRPr>
            </a:lvl4pPr>
            <a:lvl5pPr indent="0" lvl="4" marL="0" algn="r">
              <a:spcBef>
                <a:spcPts val="0"/>
              </a:spcBef>
              <a:buNone/>
              <a:defRPr b="1" sz="1200">
                <a:solidFill>
                  <a:srgbClr val="FFFFFF"/>
                </a:solidFill>
                <a:latin typeface="Roboto"/>
                <a:ea typeface="Roboto"/>
                <a:cs typeface="Roboto"/>
                <a:sym typeface="Roboto"/>
              </a:defRPr>
            </a:lvl5pPr>
            <a:lvl6pPr indent="0" lvl="5" marL="0" algn="r">
              <a:spcBef>
                <a:spcPts val="0"/>
              </a:spcBef>
              <a:buNone/>
              <a:defRPr b="1" sz="1200">
                <a:solidFill>
                  <a:srgbClr val="FFFFFF"/>
                </a:solidFill>
                <a:latin typeface="Roboto"/>
                <a:ea typeface="Roboto"/>
                <a:cs typeface="Roboto"/>
                <a:sym typeface="Roboto"/>
              </a:defRPr>
            </a:lvl6pPr>
            <a:lvl7pPr indent="0" lvl="6" marL="0" algn="r">
              <a:spcBef>
                <a:spcPts val="0"/>
              </a:spcBef>
              <a:buNone/>
              <a:defRPr b="1" sz="1200">
                <a:solidFill>
                  <a:srgbClr val="FFFFFF"/>
                </a:solidFill>
                <a:latin typeface="Roboto"/>
                <a:ea typeface="Roboto"/>
                <a:cs typeface="Roboto"/>
                <a:sym typeface="Roboto"/>
              </a:defRPr>
            </a:lvl7pPr>
            <a:lvl8pPr indent="0" lvl="7" marL="0" algn="r">
              <a:spcBef>
                <a:spcPts val="0"/>
              </a:spcBef>
              <a:buNone/>
              <a:defRPr b="1" sz="1200">
                <a:solidFill>
                  <a:srgbClr val="FFFFFF"/>
                </a:solidFill>
                <a:latin typeface="Roboto"/>
                <a:ea typeface="Roboto"/>
                <a:cs typeface="Roboto"/>
                <a:sym typeface="Roboto"/>
              </a:defRPr>
            </a:lvl8pPr>
            <a:lvl9pPr indent="0" lvl="8" marL="0" algn="r">
              <a:spcBef>
                <a:spcPts val="0"/>
              </a:spcBef>
              <a:buNone/>
              <a:defRPr b="1" sz="1200">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sz="1333"/>
          </a:p>
        </p:txBody>
      </p:sp>
      <p:sp>
        <p:nvSpPr>
          <p:cNvPr id="31" name="Google Shape;31;p68"/>
          <p:cNvSpPr txBox="1"/>
          <p:nvPr>
            <p:ph idx="11" type="ftr"/>
          </p:nvPr>
        </p:nvSpPr>
        <p:spPr>
          <a:xfrm>
            <a:off x="728186" y="6493423"/>
            <a:ext cx="6705600" cy="138113"/>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b="1" sz="1200">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69"/>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0"/>
              </a:spcBef>
              <a:spcAft>
                <a:spcPts val="0"/>
              </a:spcAft>
              <a:buClr>
                <a:schemeClr val="dk1"/>
              </a:buClr>
              <a:buSzPts val="1400"/>
              <a:buChar char="○"/>
              <a:defRPr/>
            </a:lvl2pPr>
            <a:lvl3pPr indent="-317500" lvl="2" marL="1371600" algn="l">
              <a:lnSpc>
                <a:spcPct val="115000"/>
              </a:lnSpc>
              <a:spcBef>
                <a:spcPts val="0"/>
              </a:spcBef>
              <a:spcAft>
                <a:spcPts val="0"/>
              </a:spcAft>
              <a:buClr>
                <a:schemeClr val="dk1"/>
              </a:buClr>
              <a:buSzPts val="1400"/>
              <a:buChar char="■"/>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35" name="Google Shape;35;p6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6" name="Shape 36"/>
        <p:cNvGrpSpPr/>
        <p:nvPr/>
      </p:nvGrpSpPr>
      <p:grpSpPr>
        <a:xfrm>
          <a:off x="0" y="0"/>
          <a:ext cx="0" cy="0"/>
          <a:chOff x="0" y="0"/>
          <a:chExt cx="0" cy="0"/>
        </a:xfrm>
      </p:grpSpPr>
      <p:sp>
        <p:nvSpPr>
          <p:cNvPr id="37" name="Google Shape;37;p70"/>
          <p:cNvSpPr txBox="1"/>
          <p:nvPr>
            <p:ph type="title"/>
          </p:nvPr>
        </p:nvSpPr>
        <p:spPr>
          <a:xfrm>
            <a:off x="730307" y="421829"/>
            <a:ext cx="9045261" cy="541687"/>
          </a:xfrm>
          <a:prstGeom prst="rect">
            <a:avLst/>
          </a:prstGeom>
          <a:noFill/>
          <a:ln>
            <a:noFill/>
          </a:ln>
        </p:spPr>
        <p:txBody>
          <a:bodyPr anchorCtr="0" anchor="b" bIns="0" lIns="0" spcFirstLastPara="1" rIns="0" wrap="square" tIns="0">
            <a:spAutoFit/>
          </a:bodyPr>
          <a:lstStyle>
            <a:lvl1pPr lvl="0" algn="l">
              <a:lnSpc>
                <a:spcPct val="80000"/>
              </a:lnSpc>
              <a:spcBef>
                <a:spcPts val="0"/>
              </a:spcBef>
              <a:spcAft>
                <a:spcPts val="0"/>
              </a:spcAft>
              <a:buClr>
                <a:schemeClr val="dk1"/>
              </a:buClr>
              <a:buSzPts val="1400"/>
              <a:buFont typeface="Calibri"/>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70"/>
          <p:cNvSpPr txBox="1"/>
          <p:nvPr>
            <p:ph idx="1" type="body"/>
          </p:nvPr>
        </p:nvSpPr>
        <p:spPr>
          <a:xfrm>
            <a:off x="729436" y="1252342"/>
            <a:ext cx="10741811" cy="47612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600"/>
              </a:spcBef>
              <a:spcAft>
                <a:spcPts val="0"/>
              </a:spcAft>
              <a:buClr>
                <a:schemeClr val="dk1"/>
              </a:buClr>
              <a:buSzPts val="1400"/>
              <a:buNone/>
              <a:defRPr/>
            </a:lvl1pPr>
            <a:lvl2pPr indent="-317500" lvl="1" marL="914400" algn="l">
              <a:lnSpc>
                <a:spcPct val="100000"/>
              </a:lnSpc>
              <a:spcBef>
                <a:spcPts val="800"/>
              </a:spcBef>
              <a:spcAft>
                <a:spcPts val="0"/>
              </a:spcAft>
              <a:buClr>
                <a:schemeClr val="dk1"/>
              </a:buClr>
              <a:buSzPts val="1400"/>
              <a:buChar char="•"/>
              <a:defRPr>
                <a:latin typeface="Arial"/>
                <a:ea typeface="Arial"/>
                <a:cs typeface="Arial"/>
                <a:sym typeface="Arial"/>
              </a:defRPr>
            </a:lvl2pPr>
            <a:lvl3pPr indent="-304800" lvl="2" marL="1371600" algn="l">
              <a:lnSpc>
                <a:spcPct val="100000"/>
              </a:lnSpc>
              <a:spcBef>
                <a:spcPts val="800"/>
              </a:spcBef>
              <a:spcAft>
                <a:spcPts val="0"/>
              </a:spcAft>
              <a:buClr>
                <a:schemeClr val="dk1"/>
              </a:buClr>
              <a:buSzPts val="1200"/>
              <a:buChar char="•"/>
              <a:defRPr>
                <a:latin typeface="Arial"/>
                <a:ea typeface="Arial"/>
                <a:cs typeface="Arial"/>
                <a:sym typeface="Arial"/>
              </a:defRPr>
            </a:lvl3pPr>
            <a:lvl4pPr indent="-298450" lvl="3" marL="1828800" algn="l">
              <a:lnSpc>
                <a:spcPct val="100000"/>
              </a:lnSpc>
              <a:spcBef>
                <a:spcPts val="800"/>
              </a:spcBef>
              <a:spcAft>
                <a:spcPts val="0"/>
              </a:spcAft>
              <a:buClr>
                <a:schemeClr val="dk1"/>
              </a:buClr>
              <a:buSzPts val="1100"/>
              <a:buChar char="•"/>
              <a:defRPr>
                <a:latin typeface="Arial"/>
                <a:ea typeface="Arial"/>
                <a:cs typeface="Arial"/>
                <a:sym typeface="Arial"/>
              </a:defRPr>
            </a:lvl4pPr>
            <a:lvl5pPr indent="-292100" lvl="4" marL="2286000" algn="l">
              <a:lnSpc>
                <a:spcPct val="100000"/>
              </a:lnSpc>
              <a:spcBef>
                <a:spcPts val="800"/>
              </a:spcBef>
              <a:spcAft>
                <a:spcPts val="0"/>
              </a:spcAft>
              <a:buClr>
                <a:schemeClr val="dk1"/>
              </a:buClr>
              <a:buSzPts val="1000"/>
              <a:buChar char="•"/>
              <a:defRPr>
                <a:latin typeface="Arial"/>
                <a:ea typeface="Arial"/>
                <a:cs typeface="Arial"/>
                <a:sym typeface="Arial"/>
              </a:defRPr>
            </a:lvl5pPr>
            <a:lvl6pPr indent="-323850" lvl="5" marL="2743200" algn="l">
              <a:lnSpc>
                <a:spcPct val="100000"/>
              </a:lnSpc>
              <a:spcBef>
                <a:spcPts val="400"/>
              </a:spcBef>
              <a:spcAft>
                <a:spcPts val="0"/>
              </a:spcAft>
              <a:buClr>
                <a:schemeClr val="dk1"/>
              </a:buClr>
              <a:buSzPts val="1500"/>
              <a:buChar char="»"/>
              <a:defRPr/>
            </a:lvl6pPr>
            <a:lvl7pPr indent="-323850" lvl="6" marL="3200400" algn="l">
              <a:lnSpc>
                <a:spcPct val="100000"/>
              </a:lnSpc>
              <a:spcBef>
                <a:spcPts val="400"/>
              </a:spcBef>
              <a:spcAft>
                <a:spcPts val="0"/>
              </a:spcAft>
              <a:buClr>
                <a:schemeClr val="dk1"/>
              </a:buClr>
              <a:buSzPts val="1500"/>
              <a:buChar char="»"/>
              <a:defRPr/>
            </a:lvl7pPr>
            <a:lvl8pPr indent="-323850" lvl="7" marL="3657600" algn="l">
              <a:lnSpc>
                <a:spcPct val="100000"/>
              </a:lnSpc>
              <a:spcBef>
                <a:spcPts val="400"/>
              </a:spcBef>
              <a:spcAft>
                <a:spcPts val="0"/>
              </a:spcAft>
              <a:buClr>
                <a:schemeClr val="dk1"/>
              </a:buClr>
              <a:buSzPts val="1500"/>
              <a:buChar char="»"/>
              <a:defRPr/>
            </a:lvl8pPr>
            <a:lvl9pPr indent="-323850" lvl="8" marL="4114800" algn="l">
              <a:lnSpc>
                <a:spcPct val="100000"/>
              </a:lnSpc>
              <a:spcBef>
                <a:spcPts val="400"/>
              </a:spcBef>
              <a:spcAft>
                <a:spcPts val="0"/>
              </a:spcAft>
              <a:buClr>
                <a:schemeClr val="dk1"/>
              </a:buClr>
              <a:buSzPts val="1500"/>
              <a:buChar char="»"/>
              <a:defRPr/>
            </a:lvl9pPr>
          </a:lstStyle>
          <a:p/>
        </p:txBody>
      </p:sp>
      <p:sp>
        <p:nvSpPr>
          <p:cNvPr id="39" name="Google Shape;39;p70"/>
          <p:cNvSpPr txBox="1"/>
          <p:nvPr>
            <p:ph idx="12" type="sldNum"/>
          </p:nvPr>
        </p:nvSpPr>
        <p:spPr>
          <a:xfrm>
            <a:off x="8927855" y="6493424"/>
            <a:ext cx="2540000" cy="184666"/>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1pPr>
            <a:lvl2pPr indent="0" lvl="1"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2pPr>
            <a:lvl3pPr indent="0" lvl="2"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3pPr>
            <a:lvl4pPr indent="0" lvl="3"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4pPr>
            <a:lvl5pPr indent="0" lvl="4"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5pPr>
            <a:lvl6pPr indent="0" lvl="5"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6pPr>
            <a:lvl7pPr indent="0" lvl="6"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7pPr>
            <a:lvl8pPr indent="0" lvl="7"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8pPr>
            <a:lvl9pPr indent="0" lvl="8" marL="0" algn="r">
              <a:lnSpc>
                <a:spcPct val="100000"/>
              </a:lnSpc>
              <a:spcBef>
                <a:spcPts val="0"/>
              </a:spcBef>
              <a:spcAft>
                <a:spcPts val="0"/>
              </a:spcAft>
              <a:buClr>
                <a:srgbClr val="FFFFFF"/>
              </a:buClr>
              <a:buSzPts val="9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33"/>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40" name="Shape 40"/>
        <p:cNvGrpSpPr/>
        <p:nvPr/>
      </p:nvGrpSpPr>
      <p:grpSpPr>
        <a:xfrm>
          <a:off x="0" y="0"/>
          <a:ext cx="0" cy="0"/>
          <a:chOff x="0" y="0"/>
          <a:chExt cx="0" cy="0"/>
        </a:xfrm>
      </p:grpSpPr>
      <p:sp>
        <p:nvSpPr>
          <p:cNvPr id="41" name="Google Shape;41;p71"/>
          <p:cNvSpPr txBox="1"/>
          <p:nvPr>
            <p:ph type="title"/>
          </p:nvPr>
        </p:nvSpPr>
        <p:spPr>
          <a:xfrm>
            <a:off x="730307" y="421829"/>
            <a:ext cx="9045261" cy="541687"/>
          </a:xfrm>
          <a:prstGeom prst="rect">
            <a:avLst/>
          </a:prstGeom>
          <a:noFill/>
          <a:ln>
            <a:noFill/>
          </a:ln>
        </p:spPr>
        <p:txBody>
          <a:bodyPr anchorCtr="0" anchor="b" bIns="0" lIns="0" spcFirstLastPara="1" rIns="0" wrap="square" tIns="0">
            <a:spAutoFit/>
          </a:bodyPr>
          <a:lstStyle>
            <a:lvl1pPr lvl="0" algn="l">
              <a:lnSpc>
                <a:spcPct val="80000"/>
              </a:lnSpc>
              <a:spcBef>
                <a:spcPts val="0"/>
              </a:spcBef>
              <a:spcAft>
                <a:spcPts val="0"/>
              </a:spcAft>
              <a:buClr>
                <a:schemeClr val="dk1"/>
              </a:buClr>
              <a:buSzPts val="1400"/>
              <a:buFont typeface="Calibri"/>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2" name="Google Shape;42;p71"/>
          <p:cNvSpPr txBox="1"/>
          <p:nvPr>
            <p:ph idx="1" type="body"/>
          </p:nvPr>
        </p:nvSpPr>
        <p:spPr>
          <a:xfrm>
            <a:off x="729436" y="1252341"/>
            <a:ext cx="10741811" cy="47612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600"/>
              </a:spcBef>
              <a:spcAft>
                <a:spcPts val="0"/>
              </a:spcAft>
              <a:buClr>
                <a:schemeClr val="dk1"/>
              </a:buClr>
              <a:buSzPts val="1400"/>
              <a:buNone/>
              <a:defRPr/>
            </a:lvl1pPr>
            <a:lvl2pPr indent="-317500" lvl="1" marL="914400" algn="l">
              <a:lnSpc>
                <a:spcPct val="100000"/>
              </a:lnSpc>
              <a:spcBef>
                <a:spcPts val="800"/>
              </a:spcBef>
              <a:spcAft>
                <a:spcPts val="0"/>
              </a:spcAft>
              <a:buClr>
                <a:schemeClr val="dk1"/>
              </a:buClr>
              <a:buSzPts val="1400"/>
              <a:buChar char="•"/>
              <a:defRPr>
                <a:latin typeface="Arial"/>
                <a:ea typeface="Arial"/>
                <a:cs typeface="Arial"/>
                <a:sym typeface="Arial"/>
              </a:defRPr>
            </a:lvl2pPr>
            <a:lvl3pPr indent="-304800" lvl="2" marL="1371600" algn="l">
              <a:lnSpc>
                <a:spcPct val="100000"/>
              </a:lnSpc>
              <a:spcBef>
                <a:spcPts val="800"/>
              </a:spcBef>
              <a:spcAft>
                <a:spcPts val="0"/>
              </a:spcAft>
              <a:buClr>
                <a:schemeClr val="dk1"/>
              </a:buClr>
              <a:buSzPts val="1200"/>
              <a:buChar char="•"/>
              <a:defRPr>
                <a:latin typeface="Arial"/>
                <a:ea typeface="Arial"/>
                <a:cs typeface="Arial"/>
                <a:sym typeface="Arial"/>
              </a:defRPr>
            </a:lvl3pPr>
            <a:lvl4pPr indent="-298450" lvl="3" marL="1828800" algn="l">
              <a:lnSpc>
                <a:spcPct val="100000"/>
              </a:lnSpc>
              <a:spcBef>
                <a:spcPts val="800"/>
              </a:spcBef>
              <a:spcAft>
                <a:spcPts val="0"/>
              </a:spcAft>
              <a:buClr>
                <a:schemeClr val="dk1"/>
              </a:buClr>
              <a:buSzPts val="1100"/>
              <a:buChar char="•"/>
              <a:defRPr>
                <a:latin typeface="Arial"/>
                <a:ea typeface="Arial"/>
                <a:cs typeface="Arial"/>
                <a:sym typeface="Arial"/>
              </a:defRPr>
            </a:lvl4pPr>
            <a:lvl5pPr indent="-292100" lvl="4" marL="2286000" algn="l">
              <a:lnSpc>
                <a:spcPct val="100000"/>
              </a:lnSpc>
              <a:spcBef>
                <a:spcPts val="800"/>
              </a:spcBef>
              <a:spcAft>
                <a:spcPts val="0"/>
              </a:spcAft>
              <a:buClr>
                <a:schemeClr val="dk1"/>
              </a:buClr>
              <a:buSzPts val="1000"/>
              <a:buChar char="•"/>
              <a:defRPr>
                <a:latin typeface="Arial"/>
                <a:ea typeface="Arial"/>
                <a:cs typeface="Arial"/>
                <a:sym typeface="Arial"/>
              </a:defRPr>
            </a:lvl5pPr>
            <a:lvl6pPr indent="-342900" lvl="5" marL="2743200" algn="l">
              <a:lnSpc>
                <a:spcPct val="100000"/>
              </a:lnSpc>
              <a:spcBef>
                <a:spcPts val="480"/>
              </a:spcBef>
              <a:spcAft>
                <a:spcPts val="0"/>
              </a:spcAft>
              <a:buClr>
                <a:srgbClr val="727274"/>
              </a:buClr>
              <a:buSzPts val="1800"/>
              <a:buChar char="»"/>
              <a:defRPr/>
            </a:lvl6pPr>
            <a:lvl7pPr indent="-342900" lvl="6" marL="3200400" algn="l">
              <a:lnSpc>
                <a:spcPct val="100000"/>
              </a:lnSpc>
              <a:spcBef>
                <a:spcPts val="480"/>
              </a:spcBef>
              <a:spcAft>
                <a:spcPts val="0"/>
              </a:spcAft>
              <a:buClr>
                <a:srgbClr val="727274"/>
              </a:buClr>
              <a:buSzPts val="1800"/>
              <a:buChar char="»"/>
              <a:defRPr/>
            </a:lvl7pPr>
            <a:lvl8pPr indent="-342900" lvl="7" marL="3657600" algn="l">
              <a:lnSpc>
                <a:spcPct val="100000"/>
              </a:lnSpc>
              <a:spcBef>
                <a:spcPts val="480"/>
              </a:spcBef>
              <a:spcAft>
                <a:spcPts val="0"/>
              </a:spcAft>
              <a:buClr>
                <a:srgbClr val="727274"/>
              </a:buClr>
              <a:buSzPts val="1800"/>
              <a:buChar char="»"/>
              <a:defRPr/>
            </a:lvl8pPr>
            <a:lvl9pPr indent="-342900" lvl="8" marL="4114800" algn="l">
              <a:lnSpc>
                <a:spcPct val="100000"/>
              </a:lnSpc>
              <a:spcBef>
                <a:spcPts val="480"/>
              </a:spcBef>
              <a:spcAft>
                <a:spcPts val="0"/>
              </a:spcAft>
              <a:buClr>
                <a:srgbClr val="727274"/>
              </a:buClr>
              <a:buSzPts val="1800"/>
              <a:buChar char="»"/>
              <a:defRPr/>
            </a:lvl9pPr>
          </a:lstStyle>
          <a:p/>
        </p:txBody>
      </p:sp>
      <p:sp>
        <p:nvSpPr>
          <p:cNvPr id="43" name="Google Shape;43;p71"/>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33"/>
          </a:p>
        </p:txBody>
      </p:sp>
      <p:sp>
        <p:nvSpPr>
          <p:cNvPr id="44" name="Google Shape;44;p71"/>
          <p:cNvSpPr txBox="1"/>
          <p:nvPr>
            <p:ph idx="11" type="ftr"/>
          </p:nvPr>
        </p:nvSpPr>
        <p:spPr>
          <a:xfrm>
            <a:off x="728185" y="6493422"/>
            <a:ext cx="6705600" cy="138113"/>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FFFFF"/>
              </a:buClr>
              <a:buSzPts val="1400"/>
              <a:buFont typeface="Arial"/>
              <a:buNone/>
              <a:defRPr b="0" i="0" sz="1200">
                <a:solidFill>
                  <a:srgbClr val="FFFFFF"/>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7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7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7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7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7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1.png"/></Relationships>
</file>

<file path=ppt/slides/_rels/slide11.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22.jpg"/><Relationship Id="rId5" Type="http://schemas.openxmlformats.org/officeDocument/2006/relationships/image" Target="../media/image83.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8.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8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3.png"/><Relationship Id="rId8"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github.com/OHNLP/Backbone" TargetMode="External"/><Relationship Id="rId4" Type="http://schemas.openxmlformats.org/officeDocument/2006/relationships/hyperlink" Target="https://www.github.com/OHNLP/backbone-xlang-pyth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hyperlink" Target="https://doi.org/10.1093/bib/bbv02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OHNLP/AMIAISWorkshop202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medtator.ohnlp.org/" TargetMode="External"/><Relationship Id="rId4" Type="http://schemas.openxmlformats.org/officeDocument/2006/relationships/hyperlink" Target="https://github.com/OHNLP/MedTato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medtator.ohnlp.or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62.png"/><Relationship Id="rId5"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ohnlp.org/ohnlptk/ie_editor.html" TargetMode="External"/><Relationship Id="rId4" Type="http://schemas.openxmlformats.org/officeDocument/2006/relationships/hyperlink" Target="https://academic.oup.com/jamia/article/30/12/2036/7239870" TargetMode="External"/><Relationship Id="rId5" Type="http://schemas.openxmlformats.org/officeDocument/2006/relationships/hyperlink" Target="https://uts.nlm.nih.gov/uts/umls/concept/C0013404" TargetMode="External"/><Relationship Id="rId6" Type="http://schemas.openxmlformats.org/officeDocument/2006/relationships/hyperlink" Target="https://chat.openai.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github.com/OHNLP/AMIAISWorkshop202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github.com/OHNLP/ErrorAnalysis" TargetMode="Externa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hyperlink" Target="https://github.com/OHNLP"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c325663a16_2_1"/>
          <p:cNvSpPr txBox="1"/>
          <p:nvPr>
            <p:ph type="ctrTitle"/>
          </p:nvPr>
        </p:nvSpPr>
        <p:spPr>
          <a:xfrm>
            <a:off x="1524000" y="1122363"/>
            <a:ext cx="9144000" cy="2387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sz="5400">
                <a:latin typeface="Arial"/>
                <a:ea typeface="Arial"/>
                <a:cs typeface="Arial"/>
                <a:sym typeface="Arial"/>
              </a:rPr>
              <a:t>On Collaborative Development and Execution of Clinical Natural Language Processing Pipelines Through the OHNLP Toolkit</a:t>
            </a:r>
            <a:endParaRPr/>
          </a:p>
        </p:txBody>
      </p:sp>
      <p:sp>
        <p:nvSpPr>
          <p:cNvPr id="108" name="Google Shape;108;g2c325663a16_2_1"/>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fontScale="85000" lnSpcReduction="20000"/>
          </a:bodyPr>
          <a:lstStyle/>
          <a:p>
            <a:pPr indent="0" lvl="0" marL="0" rtl="0" algn="ctr">
              <a:lnSpc>
                <a:spcPct val="115000"/>
              </a:lnSpc>
              <a:spcBef>
                <a:spcPts val="0"/>
              </a:spcBef>
              <a:spcAft>
                <a:spcPts val="0"/>
              </a:spcAft>
              <a:buClr>
                <a:schemeClr val="dk1"/>
              </a:buClr>
              <a:buSzPct val="39285"/>
              <a:buFont typeface="Arial"/>
              <a:buNone/>
            </a:pPr>
            <a:r>
              <a:rPr lang="en-US" sz="2800"/>
              <a:t>Session: W03</a:t>
            </a:r>
            <a:endParaRPr sz="2800"/>
          </a:p>
          <a:p>
            <a:pPr indent="0" lvl="0" marL="0" rtl="0" algn="ctr">
              <a:spcBef>
                <a:spcPts val="1000"/>
              </a:spcBef>
              <a:spcAft>
                <a:spcPts val="0"/>
              </a:spcAft>
              <a:buClr>
                <a:schemeClr val="dk1"/>
              </a:buClr>
              <a:buSzPct val="45833"/>
              <a:buFont typeface="Arial"/>
              <a:buNone/>
            </a:pPr>
            <a:r>
              <a:rPr lang="en-US"/>
              <a:t>Andrew Wen, Sunyang Fu, Liwei Wang, Hongfang Liu</a:t>
            </a:r>
            <a:endParaRPr/>
          </a:p>
          <a:p>
            <a:pPr indent="0" lvl="0" marL="0" rtl="0" algn="ctr">
              <a:spcBef>
                <a:spcPts val="1000"/>
              </a:spcBef>
              <a:spcAft>
                <a:spcPts val="0"/>
              </a:spcAft>
              <a:buClr>
                <a:schemeClr val="dk1"/>
              </a:buClr>
              <a:buSzPct val="45833"/>
              <a:buFont typeface="Arial"/>
              <a:buNone/>
            </a:pPr>
            <a:r>
              <a:rPr lang="en-US"/>
              <a:t>Center for Translational AI Excellence and Applications in Medicine</a:t>
            </a:r>
            <a:endParaRPr/>
          </a:p>
          <a:p>
            <a:pPr indent="0" lvl="0" marL="0" rtl="0" algn="ctr">
              <a:spcBef>
                <a:spcPts val="1000"/>
              </a:spcBef>
              <a:spcAft>
                <a:spcPts val="0"/>
              </a:spcAft>
              <a:buNone/>
            </a:pPr>
            <a:r>
              <a:rPr lang="en-US"/>
              <a:t>McWilliams School of Biomedical Informatics, UTHealth Houston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2c39f6d03b0_7_416"/>
          <p:cNvPicPr preferRelativeResize="0"/>
          <p:nvPr/>
        </p:nvPicPr>
        <p:blipFill>
          <a:blip r:embed="rId3">
            <a:alphaModFix/>
          </a:blip>
          <a:stretch>
            <a:fillRect/>
          </a:stretch>
        </p:blipFill>
        <p:spPr>
          <a:xfrm>
            <a:off x="745050" y="1328425"/>
            <a:ext cx="10308976" cy="5267601"/>
          </a:xfrm>
          <a:prstGeom prst="rect">
            <a:avLst/>
          </a:prstGeom>
          <a:noFill/>
          <a:ln>
            <a:noFill/>
          </a:ln>
        </p:spPr>
      </p:pic>
      <p:sp>
        <p:nvSpPr>
          <p:cNvPr id="183" name="Google Shape;183;g2c39f6d03b0_7_416"/>
          <p:cNvSpPr txBox="1"/>
          <p:nvPr/>
        </p:nvSpPr>
        <p:spPr>
          <a:xfrm>
            <a:off x="416525" y="217050"/>
            <a:ext cx="11169900" cy="13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NLP for Clinical and Translational Research NIGMS R01</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84" name="Google Shape;184;g2c39f6d03b0_7_416"/>
          <p:cNvSpPr txBox="1"/>
          <p:nvPr/>
        </p:nvSpPr>
        <p:spPr>
          <a:xfrm>
            <a:off x="9409948" y="217050"/>
            <a:ext cx="2488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rgbClr val="C00000"/>
                </a:solidFill>
                <a:latin typeface="Calibri"/>
                <a:ea typeface="Calibri"/>
                <a:cs typeface="Calibri"/>
                <a:sym typeface="Calibri"/>
              </a:rPr>
              <a:t>2014 - 2017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2c39f6d03b0_7_45"/>
          <p:cNvPicPr preferRelativeResize="0"/>
          <p:nvPr/>
        </p:nvPicPr>
        <p:blipFill rotWithShape="1">
          <a:blip r:embed="rId3">
            <a:alphaModFix/>
          </a:blip>
          <a:srcRect b="0" l="0" r="0" t="0"/>
          <a:stretch/>
        </p:blipFill>
        <p:spPr>
          <a:xfrm>
            <a:off x="3567250" y="4896436"/>
            <a:ext cx="2734892" cy="1087611"/>
          </a:xfrm>
          <a:prstGeom prst="rect">
            <a:avLst/>
          </a:prstGeom>
          <a:noFill/>
          <a:ln>
            <a:noFill/>
          </a:ln>
        </p:spPr>
      </p:pic>
      <p:grpSp>
        <p:nvGrpSpPr>
          <p:cNvPr id="190" name="Google Shape;190;g2c39f6d03b0_7_45"/>
          <p:cNvGrpSpPr/>
          <p:nvPr/>
        </p:nvGrpSpPr>
        <p:grpSpPr>
          <a:xfrm>
            <a:off x="3709609" y="4040546"/>
            <a:ext cx="3843582" cy="2377486"/>
            <a:chOff x="118642" y="773"/>
            <a:chExt cx="3203252" cy="2332012"/>
          </a:xfrm>
        </p:grpSpPr>
        <p:sp>
          <p:nvSpPr>
            <p:cNvPr id="191" name="Google Shape;191;g2c39f6d03b0_7_45"/>
            <p:cNvSpPr/>
            <p:nvPr/>
          </p:nvSpPr>
          <p:spPr>
            <a:xfrm>
              <a:off x="1116368" y="773"/>
              <a:ext cx="1207800" cy="60390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c39f6d03b0_7_45"/>
            <p:cNvSpPr txBox="1"/>
            <p:nvPr/>
          </p:nvSpPr>
          <p:spPr>
            <a:xfrm>
              <a:off x="1134058" y="18463"/>
              <a:ext cx="1172400" cy="5685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1100"/>
                <a:buFont typeface="Calibri"/>
                <a:buNone/>
              </a:pPr>
              <a:r>
                <a:rPr lang="en-US" sz="1100">
                  <a:solidFill>
                    <a:schemeClr val="lt1"/>
                  </a:solidFill>
                  <a:latin typeface="Calibri"/>
                  <a:ea typeface="Calibri"/>
                  <a:cs typeface="Calibri"/>
                  <a:sym typeface="Calibri"/>
                </a:rPr>
                <a:t>NLP Innovations</a:t>
              </a:r>
              <a:endParaRPr/>
            </a:p>
          </p:txBody>
        </p:sp>
        <p:sp>
          <p:nvSpPr>
            <p:cNvPr id="193" name="Google Shape;193;g2c39f6d03b0_7_45"/>
            <p:cNvSpPr/>
            <p:nvPr/>
          </p:nvSpPr>
          <p:spPr>
            <a:xfrm rot="3600284">
              <a:off x="1904178" y="1061168"/>
              <a:ext cx="630090" cy="211283"/>
            </a:xfrm>
            <a:prstGeom prst="lef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c39f6d03b0_7_45"/>
            <p:cNvSpPr txBox="1"/>
            <p:nvPr/>
          </p:nvSpPr>
          <p:spPr>
            <a:xfrm rot="3599805">
              <a:off x="1967593" y="1103448"/>
              <a:ext cx="503350" cy="12674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900"/>
                <a:buFont typeface="Calibri"/>
                <a:buNone/>
              </a:pPr>
              <a:r>
                <a:t/>
              </a:r>
              <a:endParaRPr sz="900">
                <a:solidFill>
                  <a:schemeClr val="lt1"/>
                </a:solidFill>
                <a:latin typeface="Calibri"/>
                <a:ea typeface="Calibri"/>
                <a:cs typeface="Calibri"/>
                <a:sym typeface="Calibri"/>
              </a:endParaRPr>
            </a:p>
          </p:txBody>
        </p:sp>
        <p:sp>
          <p:nvSpPr>
            <p:cNvPr id="195" name="Google Shape;195;g2c39f6d03b0_7_45"/>
            <p:cNvSpPr/>
            <p:nvPr/>
          </p:nvSpPr>
          <p:spPr>
            <a:xfrm>
              <a:off x="2114094" y="1728885"/>
              <a:ext cx="1207800" cy="60390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c39f6d03b0_7_45"/>
            <p:cNvSpPr txBox="1"/>
            <p:nvPr/>
          </p:nvSpPr>
          <p:spPr>
            <a:xfrm>
              <a:off x="2131784" y="1746575"/>
              <a:ext cx="1172400" cy="5685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1100"/>
                <a:buFont typeface="Calibri"/>
                <a:buNone/>
              </a:pPr>
              <a:r>
                <a:rPr lang="en-US" sz="1100">
                  <a:solidFill>
                    <a:schemeClr val="lt1"/>
                  </a:solidFill>
                  <a:latin typeface="Calibri"/>
                  <a:ea typeface="Calibri"/>
                  <a:cs typeface="Calibri"/>
                  <a:sym typeface="Calibri"/>
                </a:rPr>
                <a:t>Computational Phenotyping</a:t>
              </a:r>
              <a:endParaRPr/>
            </a:p>
          </p:txBody>
        </p:sp>
        <p:sp>
          <p:nvSpPr>
            <p:cNvPr id="197" name="Google Shape;197;g2c39f6d03b0_7_45"/>
            <p:cNvSpPr/>
            <p:nvPr/>
          </p:nvSpPr>
          <p:spPr>
            <a:xfrm rot="10800000">
              <a:off x="1405341" y="1925061"/>
              <a:ext cx="630000" cy="211500"/>
            </a:xfrm>
            <a:prstGeom prst="lef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c39f6d03b0_7_45"/>
            <p:cNvSpPr txBox="1"/>
            <p:nvPr/>
          </p:nvSpPr>
          <p:spPr>
            <a:xfrm>
              <a:off x="1468740" y="1967451"/>
              <a:ext cx="503100" cy="126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900"/>
                <a:buFont typeface="Calibri"/>
                <a:buNone/>
              </a:pPr>
              <a:r>
                <a:t/>
              </a:r>
              <a:endParaRPr sz="900">
                <a:solidFill>
                  <a:schemeClr val="lt1"/>
                </a:solidFill>
                <a:latin typeface="Calibri"/>
                <a:ea typeface="Calibri"/>
                <a:cs typeface="Calibri"/>
                <a:sym typeface="Calibri"/>
              </a:endParaRPr>
            </a:p>
          </p:txBody>
        </p:sp>
        <p:sp>
          <p:nvSpPr>
            <p:cNvPr id="199" name="Google Shape;199;g2c39f6d03b0_7_45"/>
            <p:cNvSpPr/>
            <p:nvPr/>
          </p:nvSpPr>
          <p:spPr>
            <a:xfrm>
              <a:off x="118642" y="1728885"/>
              <a:ext cx="1207800" cy="603900"/>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c39f6d03b0_7_45"/>
            <p:cNvSpPr txBox="1"/>
            <p:nvPr/>
          </p:nvSpPr>
          <p:spPr>
            <a:xfrm>
              <a:off x="136332" y="1746575"/>
              <a:ext cx="1172400" cy="568500"/>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chemeClr val="lt1"/>
                </a:buClr>
                <a:buSzPts val="1100"/>
                <a:buFont typeface="Calibri"/>
                <a:buNone/>
              </a:pPr>
              <a:r>
                <a:rPr lang="en-US" sz="1100">
                  <a:solidFill>
                    <a:schemeClr val="lt1"/>
                  </a:solidFill>
                  <a:latin typeface="Calibri"/>
                  <a:ea typeface="Calibri"/>
                  <a:cs typeface="Calibri"/>
                  <a:sym typeface="Calibri"/>
                </a:rPr>
                <a:t>Privacy-Preserving Computing</a:t>
              </a:r>
              <a:endParaRPr/>
            </a:p>
          </p:txBody>
        </p:sp>
        <p:sp>
          <p:nvSpPr>
            <p:cNvPr id="201" name="Google Shape;201;g2c39f6d03b0_7_45"/>
            <p:cNvSpPr/>
            <p:nvPr/>
          </p:nvSpPr>
          <p:spPr>
            <a:xfrm rot="-3600284">
              <a:off x="906387" y="1061079"/>
              <a:ext cx="630090" cy="211283"/>
            </a:xfrm>
            <a:prstGeom prst="lef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c39f6d03b0_7_45"/>
            <p:cNvSpPr txBox="1"/>
            <p:nvPr/>
          </p:nvSpPr>
          <p:spPr>
            <a:xfrm rot="-3599805">
              <a:off x="969828" y="1103319"/>
              <a:ext cx="503350" cy="12674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900"/>
                <a:buFont typeface="Calibri"/>
                <a:buNone/>
              </a:pPr>
              <a:r>
                <a:t/>
              </a:r>
              <a:endParaRPr sz="900">
                <a:solidFill>
                  <a:schemeClr val="lt1"/>
                </a:solidFill>
                <a:latin typeface="Calibri"/>
                <a:ea typeface="Calibri"/>
                <a:cs typeface="Calibri"/>
                <a:sym typeface="Calibri"/>
              </a:endParaRPr>
            </a:p>
          </p:txBody>
        </p:sp>
      </p:grpSp>
      <p:pic>
        <p:nvPicPr>
          <p:cNvPr id="203" name="Google Shape;203;g2c39f6d03b0_7_45"/>
          <p:cNvPicPr preferRelativeResize="0"/>
          <p:nvPr/>
        </p:nvPicPr>
        <p:blipFill rotWithShape="1">
          <a:blip r:embed="rId4">
            <a:alphaModFix/>
          </a:blip>
          <a:srcRect b="0" l="0" r="0" t="0"/>
          <a:stretch/>
        </p:blipFill>
        <p:spPr>
          <a:xfrm>
            <a:off x="5054156" y="4643651"/>
            <a:ext cx="1127247" cy="345943"/>
          </a:xfrm>
          <a:prstGeom prst="rect">
            <a:avLst/>
          </a:prstGeom>
          <a:noFill/>
          <a:ln>
            <a:noFill/>
          </a:ln>
        </p:spPr>
      </p:pic>
      <p:sp>
        <p:nvSpPr>
          <p:cNvPr id="204" name="Google Shape;204;g2c39f6d03b0_7_45"/>
          <p:cNvSpPr txBox="1"/>
          <p:nvPr/>
        </p:nvSpPr>
        <p:spPr>
          <a:xfrm>
            <a:off x="469900" y="3952588"/>
            <a:ext cx="3097500" cy="1754700"/>
          </a:xfrm>
          <a:prstGeom prst="rect">
            <a:avLst/>
          </a:prstGeom>
          <a:gradFill>
            <a:gsLst>
              <a:gs pos="0">
                <a:srgbClr val="97B4E4"/>
              </a:gs>
              <a:gs pos="50000">
                <a:srgbClr val="BFCFEC"/>
              </a:gs>
              <a:gs pos="100000">
                <a:srgbClr val="E0E8F4"/>
              </a:gs>
            </a:gsLst>
            <a:lin ang="5400012"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Aim 1: </a:t>
            </a:r>
            <a:r>
              <a:rPr b="1" i="0" lang="en-US" sz="1800" u="sng" cap="none" strike="noStrike">
                <a:solidFill>
                  <a:srgbClr val="000000"/>
                </a:solidFill>
                <a:latin typeface="Arial"/>
                <a:ea typeface="Arial"/>
                <a:cs typeface="Arial"/>
                <a:sym typeface="Arial"/>
              </a:rPr>
              <a:t>Obtain</a:t>
            </a:r>
            <a:r>
              <a:rPr b="0" i="0" lang="en-US" sz="1800" u="none" cap="none" strike="noStrike">
                <a:solidFill>
                  <a:srgbClr val="000000"/>
                </a:solidFill>
                <a:latin typeface="Arial"/>
                <a:ea typeface="Arial"/>
                <a:cs typeface="Arial"/>
                <a:sym typeface="Arial"/>
              </a:rPr>
              <a:t> NLP artifacts across sites for improving NLP algorithm development</a:t>
            </a:r>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Aim 2: </a:t>
            </a:r>
            <a:r>
              <a:rPr b="1" i="0" lang="en-US" sz="1800" u="sng" cap="none" strike="noStrike">
                <a:solidFill>
                  <a:srgbClr val="000000"/>
                </a:solidFill>
                <a:latin typeface="Arial"/>
                <a:ea typeface="Arial"/>
                <a:cs typeface="Arial"/>
                <a:sym typeface="Arial"/>
              </a:rPr>
              <a:t>Generate</a:t>
            </a:r>
            <a:r>
              <a:rPr b="0" i="0" lang="en-US" sz="1800" u="none" cap="none" strike="noStrike">
                <a:solidFill>
                  <a:srgbClr val="000000"/>
                </a:solidFill>
                <a:latin typeface="Arial"/>
                <a:ea typeface="Arial"/>
                <a:cs typeface="Arial"/>
                <a:sym typeface="Arial"/>
              </a:rPr>
              <a:t> a synthetic text corpus for exploratory analysis of clinical narratives </a:t>
            </a:r>
            <a:endParaRPr/>
          </a:p>
        </p:txBody>
      </p:sp>
      <p:sp>
        <p:nvSpPr>
          <p:cNvPr id="205" name="Google Shape;205;g2c39f6d03b0_7_45"/>
          <p:cNvSpPr txBox="1"/>
          <p:nvPr/>
        </p:nvSpPr>
        <p:spPr>
          <a:xfrm>
            <a:off x="7696053" y="3952588"/>
            <a:ext cx="3324000" cy="2308800"/>
          </a:xfrm>
          <a:prstGeom prst="rect">
            <a:avLst/>
          </a:prstGeom>
          <a:gradFill>
            <a:gsLst>
              <a:gs pos="0">
                <a:srgbClr val="97B4E4"/>
              </a:gs>
              <a:gs pos="50000">
                <a:srgbClr val="BFCFEC"/>
              </a:gs>
              <a:gs pos="100000">
                <a:srgbClr val="E0E8F4"/>
              </a:gs>
            </a:gsLst>
            <a:lin ang="5400012"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Aim 3: </a:t>
            </a:r>
            <a:r>
              <a:rPr b="1" i="0" lang="en-US" sz="1800" u="sng" cap="none" strike="noStrike">
                <a:solidFill>
                  <a:srgbClr val="000000"/>
                </a:solidFill>
                <a:latin typeface="Arial"/>
                <a:ea typeface="Arial"/>
                <a:cs typeface="Arial"/>
                <a:sym typeface="Arial"/>
              </a:rPr>
              <a:t>Develop</a:t>
            </a:r>
            <a:r>
              <a:rPr b="0" i="0" lang="en-US" sz="1800" u="none" cap="none" strike="noStrike">
                <a:solidFill>
                  <a:srgbClr val="000000"/>
                </a:solidFill>
                <a:latin typeface="Arial"/>
                <a:ea typeface="Arial"/>
                <a:cs typeface="Arial"/>
                <a:sym typeface="Arial"/>
              </a:rPr>
              <a:t> privacy-preserving computational phenotyping enhanced with NLP</a:t>
            </a:r>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Aim 4: </a:t>
            </a:r>
            <a:r>
              <a:rPr b="1" i="0" lang="en-US" sz="1800" u="sng" cap="none" strike="noStrike">
                <a:solidFill>
                  <a:srgbClr val="000000"/>
                </a:solidFill>
                <a:latin typeface="Arial"/>
                <a:ea typeface="Arial"/>
                <a:cs typeface="Arial"/>
                <a:sym typeface="Arial"/>
              </a:rPr>
              <a:t>Partner</a:t>
            </a:r>
            <a:r>
              <a:rPr b="0" i="0" lang="en-US" sz="1800" u="none" cap="none" strike="noStrike">
                <a:solidFill>
                  <a:srgbClr val="000000"/>
                </a:solidFill>
                <a:latin typeface="Arial"/>
                <a:ea typeface="Arial"/>
                <a:cs typeface="Arial"/>
                <a:sym typeface="Arial"/>
              </a:rPr>
              <a:t> with diverse communities for translation science excellence leveraging EHR</a:t>
            </a:r>
            <a:endParaRPr/>
          </a:p>
        </p:txBody>
      </p:sp>
      <p:sp>
        <p:nvSpPr>
          <p:cNvPr id="206" name="Google Shape;206;g2c39f6d03b0_7_45"/>
          <p:cNvSpPr/>
          <p:nvPr/>
        </p:nvSpPr>
        <p:spPr>
          <a:xfrm>
            <a:off x="572768" y="-3048"/>
            <a:ext cx="4413600" cy="3945900"/>
          </a:xfrm>
          <a:prstGeom prst="ellipse">
            <a:avLst/>
          </a:prstGeom>
          <a:gradFill>
            <a:gsLst>
              <a:gs pos="0">
                <a:srgbClr val="97B4E4"/>
              </a:gs>
              <a:gs pos="50000">
                <a:srgbClr val="BFCFEC"/>
              </a:gs>
              <a:gs pos="100000">
                <a:srgbClr val="E0E8F4"/>
              </a:gs>
            </a:gsLst>
            <a:lin ang="5400012"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Clinical and Translational Science Institute (</a:t>
            </a:r>
            <a:r>
              <a:rPr b="0" i="0" lang="en-US" sz="1200" u="sng" cap="none" strike="noStrike">
                <a:solidFill>
                  <a:srgbClr val="000000"/>
                </a:solidFill>
                <a:latin typeface="Arial"/>
                <a:ea typeface="Arial"/>
                <a:cs typeface="Arial"/>
                <a:sym typeface="Arial"/>
              </a:rPr>
              <a:t>University of Minnesota</a:t>
            </a:r>
            <a:r>
              <a:rPr b="0" i="0" lang="en-US" sz="1200" u="none" cap="none" strike="noStrike">
                <a:solidFill>
                  <a:srgbClr val="000000"/>
                </a:solidFill>
                <a:latin typeface="Arial"/>
                <a:ea typeface="Arial"/>
                <a:cs typeface="Arial"/>
                <a:sym typeface="Arial"/>
              </a:rPr>
              <a:t>)</a:t>
            </a:r>
            <a:endParaRPr/>
          </a:p>
          <a:p>
            <a:pPr indent="0" lvl="0" marL="0" marR="0" rtl="0" algn="ctr">
              <a:lnSpc>
                <a:spcPct val="10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Center for Clinical and Translational Science (</a:t>
            </a:r>
            <a:r>
              <a:rPr b="0" i="0" lang="en-US" sz="1200" u="sng" cap="none" strike="noStrike">
                <a:solidFill>
                  <a:srgbClr val="000000"/>
                </a:solidFill>
                <a:latin typeface="Arial"/>
                <a:ea typeface="Arial"/>
                <a:cs typeface="Arial"/>
                <a:sym typeface="Arial"/>
              </a:rPr>
              <a:t>Mayo Clinic</a:t>
            </a:r>
            <a:r>
              <a:rPr b="0" i="0" lang="en-US" sz="1200" u="none" cap="none" strike="noStrike">
                <a:solidFill>
                  <a:srgbClr val="000000"/>
                </a:solidFill>
                <a:latin typeface="Arial"/>
                <a:ea typeface="Arial"/>
                <a:cs typeface="Arial"/>
                <a:sym typeface="Arial"/>
              </a:rPr>
              <a:t>)</a:t>
            </a:r>
            <a:endParaRPr/>
          </a:p>
          <a:p>
            <a:pPr indent="0" lvl="0" marL="0" marR="0" rtl="0" algn="ctr">
              <a:lnSpc>
                <a:spcPct val="10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Irving Institute for Clinical and Translational Research (</a:t>
            </a:r>
            <a:r>
              <a:rPr b="0" i="0" lang="en-US" sz="1200" u="sng" cap="none" strike="noStrike">
                <a:solidFill>
                  <a:srgbClr val="000000"/>
                </a:solidFill>
                <a:latin typeface="Arial"/>
                <a:ea typeface="Arial"/>
                <a:cs typeface="Arial"/>
                <a:sym typeface="Arial"/>
              </a:rPr>
              <a:t>Columbia University</a:t>
            </a:r>
            <a:r>
              <a:rPr b="0" i="0" lang="en-US" sz="1200" u="none" cap="none" strike="noStrike">
                <a:solidFill>
                  <a:srgbClr val="000000"/>
                </a:solidFill>
                <a:latin typeface="Arial"/>
                <a:ea typeface="Arial"/>
                <a:cs typeface="Arial"/>
                <a:sym typeface="Arial"/>
              </a:rPr>
              <a:t>)</a:t>
            </a:r>
            <a:endParaRPr/>
          </a:p>
          <a:p>
            <a:pPr indent="0" lvl="0" marL="0" marR="0" rtl="0" algn="ctr">
              <a:lnSpc>
                <a:spcPct val="10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Center for Clinical and Translational Sciences (</a:t>
            </a:r>
            <a:r>
              <a:rPr b="0" i="0" lang="en-US" sz="1200" u="sng" cap="none" strike="noStrike">
                <a:solidFill>
                  <a:srgbClr val="000000"/>
                </a:solidFill>
                <a:latin typeface="Arial"/>
                <a:ea typeface="Arial"/>
                <a:cs typeface="Arial"/>
                <a:sym typeface="Arial"/>
              </a:rPr>
              <a:t>UT Health</a:t>
            </a:r>
            <a:r>
              <a:rPr b="0" i="0" lang="en-US" sz="12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c39f6d03b0_7_45"/>
          <p:cNvSpPr txBox="1"/>
          <p:nvPr/>
        </p:nvSpPr>
        <p:spPr>
          <a:xfrm rot="5400000">
            <a:off x="4006256" y="3048042"/>
            <a:ext cx="24837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Team</a:t>
            </a:r>
            <a:endParaRPr/>
          </a:p>
        </p:txBody>
      </p:sp>
      <p:pic>
        <p:nvPicPr>
          <p:cNvPr descr="Home" id="208" name="Google Shape;208;g2c39f6d03b0_7_45"/>
          <p:cNvPicPr preferRelativeResize="0"/>
          <p:nvPr/>
        </p:nvPicPr>
        <p:blipFill rotWithShape="1">
          <a:blip r:embed="rId5">
            <a:alphaModFix/>
          </a:blip>
          <a:srcRect b="0" l="0" r="0" t="0"/>
          <a:stretch/>
        </p:blipFill>
        <p:spPr>
          <a:xfrm>
            <a:off x="1651295" y="427336"/>
            <a:ext cx="1908591" cy="485848"/>
          </a:xfrm>
          <a:prstGeom prst="rect">
            <a:avLst/>
          </a:prstGeom>
          <a:noFill/>
          <a:ln>
            <a:noFill/>
          </a:ln>
        </p:spPr>
      </p:pic>
      <p:sp>
        <p:nvSpPr>
          <p:cNvPr id="209" name="Google Shape;209;g2c39f6d03b0_7_45"/>
          <p:cNvSpPr/>
          <p:nvPr/>
        </p:nvSpPr>
        <p:spPr>
          <a:xfrm rot="10800000">
            <a:off x="4983433" y="1589492"/>
            <a:ext cx="1098600" cy="2479500"/>
          </a:xfrm>
          <a:prstGeom prst="leftRightUpArrow">
            <a:avLst>
              <a:gd fmla="val 25000" name="adj1"/>
              <a:gd fmla="val 25000" name="adj2"/>
              <a:gd fmla="val 25000" name="adj3"/>
            </a:avLst>
          </a:prstGeom>
          <a:gradFill>
            <a:gsLst>
              <a:gs pos="0">
                <a:srgbClr val="97B4E4"/>
              </a:gs>
              <a:gs pos="50000">
                <a:srgbClr val="BFCFEC"/>
              </a:gs>
              <a:gs pos="100000">
                <a:srgbClr val="E0E8F4"/>
              </a:gs>
            </a:gsLst>
            <a:lin ang="5400012"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10" name="Google Shape;210;g2c39f6d03b0_7_45"/>
          <p:cNvSpPr/>
          <p:nvPr/>
        </p:nvSpPr>
        <p:spPr>
          <a:xfrm>
            <a:off x="6078367" y="60"/>
            <a:ext cx="4206300" cy="3942600"/>
          </a:xfrm>
          <a:prstGeom prst="ellipse">
            <a:avLst/>
          </a:prstGeom>
          <a:gradFill>
            <a:gsLst>
              <a:gs pos="0">
                <a:srgbClr val="97B4E4"/>
              </a:gs>
              <a:gs pos="50000">
                <a:srgbClr val="BFCFEC"/>
              </a:gs>
              <a:gs pos="100000">
                <a:srgbClr val="E0E8F4"/>
              </a:gs>
            </a:gsLst>
            <a:lin ang="5400012" scaled="0"/>
          </a:gra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https://www.rarediseasesnetwork.org/images/RDCRN_NCATS_logo_trans.png" id="211" name="Google Shape;211;g2c39f6d03b0_7_45"/>
          <p:cNvPicPr preferRelativeResize="0"/>
          <p:nvPr/>
        </p:nvPicPr>
        <p:blipFill rotWithShape="1">
          <a:blip r:embed="rId6">
            <a:alphaModFix/>
          </a:blip>
          <a:srcRect b="0" l="0" r="0" t="0"/>
          <a:stretch/>
        </p:blipFill>
        <p:spPr>
          <a:xfrm>
            <a:off x="6819778" y="1956970"/>
            <a:ext cx="2371220" cy="1616669"/>
          </a:xfrm>
          <a:prstGeom prst="rect">
            <a:avLst/>
          </a:prstGeom>
          <a:noFill/>
          <a:ln>
            <a:noFill/>
          </a:ln>
        </p:spPr>
      </p:pic>
      <p:pic>
        <p:nvPicPr>
          <p:cNvPr id="212" name="Google Shape;212;g2c39f6d03b0_7_45"/>
          <p:cNvPicPr preferRelativeResize="0"/>
          <p:nvPr/>
        </p:nvPicPr>
        <p:blipFill rotWithShape="1">
          <a:blip r:embed="rId7">
            <a:alphaModFix/>
          </a:blip>
          <a:srcRect b="0" l="0" r="0" t="0"/>
          <a:stretch/>
        </p:blipFill>
        <p:spPr>
          <a:xfrm>
            <a:off x="7696054" y="1811512"/>
            <a:ext cx="1837680" cy="692563"/>
          </a:xfrm>
          <a:prstGeom prst="rect">
            <a:avLst/>
          </a:prstGeom>
          <a:noFill/>
          <a:ln>
            <a:noFill/>
          </a:ln>
        </p:spPr>
      </p:pic>
      <p:pic>
        <p:nvPicPr>
          <p:cNvPr id="213" name="Google Shape;213;g2c39f6d03b0_7_45"/>
          <p:cNvPicPr preferRelativeResize="0"/>
          <p:nvPr/>
        </p:nvPicPr>
        <p:blipFill rotWithShape="1">
          <a:blip r:embed="rId8">
            <a:alphaModFix/>
          </a:blip>
          <a:srcRect b="0" l="0" r="0" t="0"/>
          <a:stretch/>
        </p:blipFill>
        <p:spPr>
          <a:xfrm>
            <a:off x="6173475" y="1566220"/>
            <a:ext cx="1920242" cy="591575"/>
          </a:xfrm>
          <a:prstGeom prst="rect">
            <a:avLst/>
          </a:prstGeom>
          <a:noFill/>
          <a:ln>
            <a:noFill/>
          </a:ln>
        </p:spPr>
      </p:pic>
      <p:pic>
        <p:nvPicPr>
          <p:cNvPr id="214" name="Google Shape;214;g2c39f6d03b0_7_45"/>
          <p:cNvPicPr preferRelativeResize="0"/>
          <p:nvPr/>
        </p:nvPicPr>
        <p:blipFill rotWithShape="1">
          <a:blip r:embed="rId9">
            <a:alphaModFix/>
          </a:blip>
          <a:srcRect b="0" l="0" r="0" t="0"/>
          <a:stretch/>
        </p:blipFill>
        <p:spPr>
          <a:xfrm>
            <a:off x="7818972" y="1288062"/>
            <a:ext cx="2451251" cy="427533"/>
          </a:xfrm>
          <a:prstGeom prst="rect">
            <a:avLst/>
          </a:prstGeom>
          <a:noFill/>
          <a:ln>
            <a:noFill/>
          </a:ln>
        </p:spPr>
      </p:pic>
      <p:pic>
        <p:nvPicPr>
          <p:cNvPr id="215" name="Google Shape;215;g2c39f6d03b0_7_45"/>
          <p:cNvPicPr preferRelativeResize="0"/>
          <p:nvPr/>
        </p:nvPicPr>
        <p:blipFill rotWithShape="1">
          <a:blip r:embed="rId10">
            <a:alphaModFix/>
          </a:blip>
          <a:srcRect b="0" l="0" r="0" t="0"/>
          <a:stretch/>
        </p:blipFill>
        <p:spPr>
          <a:xfrm>
            <a:off x="7179318" y="396205"/>
            <a:ext cx="2518956" cy="691466"/>
          </a:xfrm>
          <a:prstGeom prst="rect">
            <a:avLst/>
          </a:prstGeom>
          <a:noFill/>
          <a:ln>
            <a:noFill/>
          </a:ln>
        </p:spPr>
      </p:pic>
      <p:sp>
        <p:nvSpPr>
          <p:cNvPr id="216" name="Google Shape;216;g2c39f6d03b0_7_45"/>
          <p:cNvSpPr txBox="1"/>
          <p:nvPr/>
        </p:nvSpPr>
        <p:spPr>
          <a:xfrm rot="5400000">
            <a:off x="4656836" y="3017142"/>
            <a:ext cx="2483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rgbClr val="000000"/>
                </a:solidFill>
                <a:latin typeface="Arial"/>
                <a:ea typeface="Arial"/>
                <a:cs typeface="Arial"/>
                <a:sym typeface="Arial"/>
              </a:rPr>
              <a:t>Partnership</a:t>
            </a:r>
            <a:endParaRPr/>
          </a:p>
        </p:txBody>
      </p:sp>
      <p:sp>
        <p:nvSpPr>
          <p:cNvPr id="217" name="Google Shape;217;g2c39f6d03b0_7_45"/>
          <p:cNvSpPr txBox="1"/>
          <p:nvPr/>
        </p:nvSpPr>
        <p:spPr>
          <a:xfrm>
            <a:off x="3429522" y="466352"/>
            <a:ext cx="4206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U01TR002062</a:t>
            </a:r>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Open Health </a:t>
            </a:r>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Natural Language </a:t>
            </a:r>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Processing </a:t>
            </a:r>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0000"/>
                </a:solidFill>
                <a:latin typeface="Arial"/>
                <a:ea typeface="Arial"/>
                <a:cs typeface="Arial"/>
                <a:sym typeface="Arial"/>
              </a:rPr>
              <a:t>Collaboratory</a:t>
            </a:r>
            <a:endParaRPr b="1" i="1" sz="1200" u="none" cap="none" strike="noStrike">
              <a:solidFill>
                <a:srgbClr val="000000"/>
              </a:solidFill>
              <a:latin typeface="Arial"/>
              <a:ea typeface="Arial"/>
              <a:cs typeface="Arial"/>
              <a:sym typeface="Arial"/>
            </a:endParaRPr>
          </a:p>
        </p:txBody>
      </p:sp>
      <p:sp>
        <p:nvSpPr>
          <p:cNvPr id="218" name="Google Shape;218;g2c39f6d03b0_7_45"/>
          <p:cNvSpPr txBox="1"/>
          <p:nvPr/>
        </p:nvSpPr>
        <p:spPr>
          <a:xfrm>
            <a:off x="9698272" y="50"/>
            <a:ext cx="2734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rgbClr val="C00000"/>
                </a:solidFill>
                <a:latin typeface="Calibri"/>
                <a:ea typeface="Calibri"/>
                <a:cs typeface="Calibri"/>
                <a:sym typeface="Calibri"/>
              </a:rPr>
              <a:t>2017 - 2023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2c39f6d03b0_7_408"/>
          <p:cNvPicPr preferRelativeResize="0"/>
          <p:nvPr/>
        </p:nvPicPr>
        <p:blipFill>
          <a:blip r:embed="rId3">
            <a:alphaModFix/>
          </a:blip>
          <a:stretch>
            <a:fillRect/>
          </a:stretch>
        </p:blipFill>
        <p:spPr>
          <a:xfrm>
            <a:off x="2026975" y="203069"/>
            <a:ext cx="7670473" cy="4875231"/>
          </a:xfrm>
          <a:prstGeom prst="rect">
            <a:avLst/>
          </a:prstGeom>
          <a:noFill/>
          <a:ln>
            <a:noFill/>
          </a:ln>
        </p:spPr>
      </p:pic>
      <p:pic>
        <p:nvPicPr>
          <p:cNvPr id="225" name="Google Shape;225;g2c39f6d03b0_7_408"/>
          <p:cNvPicPr preferRelativeResize="0"/>
          <p:nvPr/>
        </p:nvPicPr>
        <p:blipFill>
          <a:blip r:embed="rId4">
            <a:alphaModFix/>
          </a:blip>
          <a:stretch>
            <a:fillRect/>
          </a:stretch>
        </p:blipFill>
        <p:spPr>
          <a:xfrm>
            <a:off x="2755151" y="4451900"/>
            <a:ext cx="6366525" cy="2406101"/>
          </a:xfrm>
          <a:prstGeom prst="rect">
            <a:avLst/>
          </a:prstGeom>
          <a:noFill/>
          <a:ln>
            <a:noFill/>
          </a:ln>
        </p:spPr>
      </p:pic>
      <p:sp>
        <p:nvSpPr>
          <p:cNvPr id="226" name="Google Shape;226;g2c39f6d03b0_7_408"/>
          <p:cNvSpPr txBox="1"/>
          <p:nvPr/>
        </p:nvSpPr>
        <p:spPr>
          <a:xfrm>
            <a:off x="10354474" y="50"/>
            <a:ext cx="2078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rgbClr val="C00000"/>
                </a:solidFill>
                <a:latin typeface="Calibri"/>
                <a:ea typeface="Calibri"/>
                <a:cs typeface="Calibri"/>
                <a:sym typeface="Calibri"/>
              </a:rPr>
              <a:t>2023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974727" y="536576"/>
            <a:ext cx="9998921" cy="8765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Promoting Open NLP Communities</a:t>
            </a:r>
            <a:endParaRPr/>
          </a:p>
        </p:txBody>
      </p:sp>
      <p:pic>
        <p:nvPicPr>
          <p:cNvPr id="232" name="Google Shape;232;p21"/>
          <p:cNvPicPr preferRelativeResize="0"/>
          <p:nvPr>
            <p:ph idx="1" type="body"/>
          </p:nvPr>
        </p:nvPicPr>
        <p:blipFill rotWithShape="1">
          <a:blip r:embed="rId3">
            <a:alphaModFix/>
          </a:blip>
          <a:srcRect b="0" l="0" r="0" t="0"/>
          <a:stretch/>
        </p:blipFill>
        <p:spPr>
          <a:xfrm>
            <a:off x="974727" y="1413165"/>
            <a:ext cx="5595125" cy="1656563"/>
          </a:xfrm>
          <a:prstGeom prst="rect">
            <a:avLst/>
          </a:prstGeom>
          <a:noFill/>
          <a:ln>
            <a:noFill/>
          </a:ln>
        </p:spPr>
      </p:pic>
      <p:pic>
        <p:nvPicPr>
          <p:cNvPr descr="National COVID Cohort Collaborative (N3C) - Tufts CTSI" id="233" name="Google Shape;233;p21"/>
          <p:cNvPicPr preferRelativeResize="0"/>
          <p:nvPr/>
        </p:nvPicPr>
        <p:blipFill rotWithShape="1">
          <a:blip r:embed="rId4">
            <a:alphaModFix/>
          </a:blip>
          <a:srcRect b="0" l="0" r="0" t="0"/>
          <a:stretch/>
        </p:blipFill>
        <p:spPr>
          <a:xfrm>
            <a:off x="1013080" y="4684496"/>
            <a:ext cx="2685478" cy="1232377"/>
          </a:xfrm>
          <a:prstGeom prst="rect">
            <a:avLst/>
          </a:prstGeom>
          <a:noFill/>
          <a:ln>
            <a:noFill/>
          </a:ln>
        </p:spPr>
      </p:pic>
      <p:pic>
        <p:nvPicPr>
          <p:cNvPr descr="Home - The National Patient-Centered Clinical Research Network" id="234" name="Google Shape;234;p21"/>
          <p:cNvPicPr preferRelativeResize="0"/>
          <p:nvPr/>
        </p:nvPicPr>
        <p:blipFill rotWithShape="1">
          <a:blip r:embed="rId5">
            <a:alphaModFix/>
          </a:blip>
          <a:srcRect b="0" l="0" r="0" t="0"/>
          <a:stretch/>
        </p:blipFill>
        <p:spPr>
          <a:xfrm>
            <a:off x="6819594" y="4739979"/>
            <a:ext cx="4699320" cy="1109645"/>
          </a:xfrm>
          <a:prstGeom prst="rect">
            <a:avLst/>
          </a:prstGeom>
          <a:noFill/>
          <a:ln>
            <a:noFill/>
          </a:ln>
        </p:spPr>
      </p:pic>
      <p:pic>
        <p:nvPicPr>
          <p:cNvPr descr="OHDSI – Observational Health Data Sciences and Informatics" id="235" name="Google Shape;235;p21"/>
          <p:cNvPicPr preferRelativeResize="0"/>
          <p:nvPr/>
        </p:nvPicPr>
        <p:blipFill rotWithShape="1">
          <a:blip r:embed="rId6">
            <a:alphaModFix/>
          </a:blip>
          <a:srcRect b="0" l="0" r="0" t="0"/>
          <a:stretch/>
        </p:blipFill>
        <p:spPr>
          <a:xfrm>
            <a:off x="7268603" y="1409892"/>
            <a:ext cx="4690750" cy="1189825"/>
          </a:xfrm>
          <a:prstGeom prst="rect">
            <a:avLst/>
          </a:prstGeom>
          <a:noFill/>
          <a:ln>
            <a:noFill/>
          </a:ln>
        </p:spPr>
      </p:pic>
      <p:pic>
        <p:nvPicPr>
          <p:cNvPr id="236" name="Google Shape;236;p21"/>
          <p:cNvPicPr preferRelativeResize="0"/>
          <p:nvPr/>
        </p:nvPicPr>
        <p:blipFill rotWithShape="1">
          <a:blip r:embed="rId7">
            <a:alphaModFix/>
          </a:blip>
          <a:srcRect b="0" l="0" r="0" t="0"/>
          <a:stretch/>
        </p:blipFill>
        <p:spPr>
          <a:xfrm>
            <a:off x="9354455" y="223339"/>
            <a:ext cx="2604884" cy="1049586"/>
          </a:xfrm>
          <a:prstGeom prst="rect">
            <a:avLst/>
          </a:prstGeom>
          <a:noFill/>
          <a:ln>
            <a:noFill/>
          </a:ln>
        </p:spPr>
      </p:pic>
      <p:pic>
        <p:nvPicPr>
          <p:cNvPr descr="Home" id="237" name="Google Shape;237;p21"/>
          <p:cNvPicPr preferRelativeResize="0"/>
          <p:nvPr/>
        </p:nvPicPr>
        <p:blipFill rotWithShape="1">
          <a:blip r:embed="rId8">
            <a:alphaModFix/>
          </a:blip>
          <a:srcRect b="0" l="0" r="0" t="0"/>
          <a:stretch/>
        </p:blipFill>
        <p:spPr>
          <a:xfrm>
            <a:off x="1013080" y="3271791"/>
            <a:ext cx="4699320" cy="827492"/>
          </a:xfrm>
          <a:prstGeom prst="rect">
            <a:avLst/>
          </a:prstGeom>
          <a:noFill/>
          <a:ln>
            <a:noFill/>
          </a:ln>
        </p:spPr>
      </p:pic>
      <p:pic>
        <p:nvPicPr>
          <p:cNvPr descr="CTSA" id="238" name="Google Shape;238;p21"/>
          <p:cNvPicPr preferRelativeResize="0"/>
          <p:nvPr/>
        </p:nvPicPr>
        <p:blipFill rotWithShape="1">
          <a:blip r:embed="rId9">
            <a:alphaModFix/>
          </a:blip>
          <a:srcRect b="0" l="0" r="62901" t="0"/>
          <a:stretch/>
        </p:blipFill>
        <p:spPr>
          <a:xfrm>
            <a:off x="4031835" y="4928355"/>
            <a:ext cx="2538017" cy="868295"/>
          </a:xfrm>
          <a:prstGeom prst="rect">
            <a:avLst/>
          </a:prstGeom>
          <a:noFill/>
          <a:ln>
            <a:noFill/>
          </a:ln>
        </p:spPr>
      </p:pic>
      <p:pic>
        <p:nvPicPr>
          <p:cNvPr descr="AMIA-logo | Nucleus Analytics" id="239" name="Google Shape;239;p21"/>
          <p:cNvPicPr preferRelativeResize="0"/>
          <p:nvPr/>
        </p:nvPicPr>
        <p:blipFill rotWithShape="1">
          <a:blip r:embed="rId10">
            <a:alphaModFix/>
          </a:blip>
          <a:srcRect b="0" l="0" r="0" t="0"/>
          <a:stretch/>
        </p:blipFill>
        <p:spPr>
          <a:xfrm>
            <a:off x="7459562" y="2632620"/>
            <a:ext cx="4308832" cy="17773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2c39f6d03b0_7_843"/>
          <p:cNvPicPr preferRelativeResize="0"/>
          <p:nvPr/>
        </p:nvPicPr>
        <p:blipFill>
          <a:blip r:embed="rId3">
            <a:alphaModFix/>
          </a:blip>
          <a:stretch>
            <a:fillRect/>
          </a:stretch>
        </p:blipFill>
        <p:spPr>
          <a:xfrm>
            <a:off x="786125" y="2449600"/>
            <a:ext cx="9725175" cy="3683150"/>
          </a:xfrm>
          <a:prstGeom prst="rect">
            <a:avLst/>
          </a:prstGeom>
          <a:noFill/>
          <a:ln>
            <a:noFill/>
          </a:ln>
        </p:spPr>
      </p:pic>
      <p:sp>
        <p:nvSpPr>
          <p:cNvPr id="246" name="Google Shape;246;g2c39f6d03b0_7_843"/>
          <p:cNvSpPr txBox="1"/>
          <p:nvPr/>
        </p:nvSpPr>
        <p:spPr>
          <a:xfrm>
            <a:off x="0" y="410675"/>
            <a:ext cx="9984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https://medium.com/@vaniukov.s/nlp-vs-llm-a-comprehensive-guide-to-understanding-key-differences-0358f6571910</a:t>
            </a:r>
            <a:endParaRPr sz="2000"/>
          </a:p>
        </p:txBody>
      </p:sp>
      <p:sp>
        <p:nvSpPr>
          <p:cNvPr id="247" name="Google Shape;247;g2c39f6d03b0_7_843"/>
          <p:cNvSpPr txBox="1"/>
          <p:nvPr/>
        </p:nvSpPr>
        <p:spPr>
          <a:xfrm>
            <a:off x="10354474" y="50"/>
            <a:ext cx="2078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rgbClr val="C00000"/>
                </a:solidFill>
                <a:latin typeface="Calibri"/>
                <a:ea typeface="Calibri"/>
                <a:cs typeface="Calibri"/>
                <a:sym typeface="Calibri"/>
              </a:rPr>
              <a:t>2024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
          <p:cNvSpPr txBox="1"/>
          <p:nvPr>
            <p:ph type="ctrTitle"/>
          </p:nvPr>
        </p:nvSpPr>
        <p:spPr>
          <a:xfrm>
            <a:off x="563880" y="1122363"/>
            <a:ext cx="1106424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a:buNone/>
            </a:pPr>
            <a:r>
              <a:rPr b="0" i="0" lang="en-US">
                <a:solidFill>
                  <a:srgbClr val="000000"/>
                </a:solidFill>
                <a:latin typeface="Times"/>
                <a:ea typeface="Times"/>
                <a:cs typeface="Times"/>
                <a:sym typeface="Times"/>
              </a:rPr>
              <a:t>Barriers to adoption/implementation of Clinical NLP</a:t>
            </a:r>
            <a:endParaRPr>
              <a:solidFill>
                <a:srgbClr val="000000"/>
              </a:solidFill>
              <a:latin typeface="Times"/>
              <a:ea typeface="Times"/>
              <a:cs typeface="Times"/>
              <a:sym typeface="Times"/>
            </a:endParaRPr>
          </a:p>
        </p:txBody>
      </p:sp>
      <p:sp>
        <p:nvSpPr>
          <p:cNvPr id="253" name="Google Shape;25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Sunyang Fu, PhD, MHI</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
          <p:cNvSpPr txBox="1"/>
          <p:nvPr>
            <p:ph type="title"/>
          </p:nvPr>
        </p:nvSpPr>
        <p:spPr>
          <a:xfrm>
            <a:off x="838200" y="401825"/>
            <a:ext cx="105156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NLP Applications for Clinical Research</a:t>
            </a:r>
            <a:endParaRPr/>
          </a:p>
        </p:txBody>
      </p:sp>
      <p:grpSp>
        <p:nvGrpSpPr>
          <p:cNvPr id="259" name="Google Shape;259;p4"/>
          <p:cNvGrpSpPr/>
          <p:nvPr/>
        </p:nvGrpSpPr>
        <p:grpSpPr>
          <a:xfrm>
            <a:off x="974727" y="1778220"/>
            <a:ext cx="10539315" cy="2375553"/>
            <a:chOff x="511659" y="1987665"/>
            <a:chExt cx="11593247" cy="2375553"/>
          </a:xfrm>
        </p:grpSpPr>
        <p:grpSp>
          <p:nvGrpSpPr>
            <p:cNvPr id="260" name="Google Shape;260;p4"/>
            <p:cNvGrpSpPr/>
            <p:nvPr/>
          </p:nvGrpSpPr>
          <p:grpSpPr>
            <a:xfrm>
              <a:off x="515232" y="2471531"/>
              <a:ext cx="10526957" cy="495249"/>
              <a:chOff x="3573" y="0"/>
              <a:chExt cx="10526957" cy="495249"/>
            </a:xfrm>
          </p:grpSpPr>
          <p:sp>
            <p:nvSpPr>
              <p:cNvPr id="261" name="Google Shape;261;p4"/>
              <p:cNvSpPr/>
              <p:nvPr/>
            </p:nvSpPr>
            <p:spPr>
              <a:xfrm>
                <a:off x="3573"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txBox="1"/>
              <p:nvPr/>
            </p:nvSpPr>
            <p:spPr>
              <a:xfrm>
                <a:off x="251198"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Study Design</a:t>
                </a:r>
                <a:endParaRPr/>
              </a:p>
            </p:txBody>
          </p:sp>
          <p:sp>
            <p:nvSpPr>
              <p:cNvPr id="263" name="Google Shape;263;p4"/>
              <p:cNvSpPr/>
              <p:nvPr/>
            </p:nvSpPr>
            <p:spPr>
              <a:xfrm>
                <a:off x="1727480"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txBox="1"/>
              <p:nvPr/>
            </p:nvSpPr>
            <p:spPr>
              <a:xfrm>
                <a:off x="1975105"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Feasibility</a:t>
                </a:r>
                <a:endParaRPr/>
              </a:p>
            </p:txBody>
          </p:sp>
          <p:sp>
            <p:nvSpPr>
              <p:cNvPr id="265" name="Google Shape;265;p4"/>
              <p:cNvSpPr/>
              <p:nvPr/>
            </p:nvSpPr>
            <p:spPr>
              <a:xfrm>
                <a:off x="3449816"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txBox="1"/>
              <p:nvPr/>
            </p:nvSpPr>
            <p:spPr>
              <a:xfrm>
                <a:off x="3697441"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Study Cohort</a:t>
                </a:r>
                <a:endParaRPr/>
              </a:p>
            </p:txBody>
          </p:sp>
          <p:sp>
            <p:nvSpPr>
              <p:cNvPr id="267" name="Google Shape;267;p4"/>
              <p:cNvSpPr/>
              <p:nvPr/>
            </p:nvSpPr>
            <p:spPr>
              <a:xfrm>
                <a:off x="5172152"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txBox="1"/>
              <p:nvPr/>
            </p:nvSpPr>
            <p:spPr>
              <a:xfrm>
                <a:off x="5419777"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Data Collection</a:t>
                </a:r>
                <a:endParaRPr/>
              </a:p>
            </p:txBody>
          </p:sp>
          <p:sp>
            <p:nvSpPr>
              <p:cNvPr id="269" name="Google Shape;269;p4"/>
              <p:cNvSpPr/>
              <p:nvPr/>
            </p:nvSpPr>
            <p:spPr>
              <a:xfrm>
                <a:off x="6894488"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txBox="1"/>
              <p:nvPr/>
            </p:nvSpPr>
            <p:spPr>
              <a:xfrm>
                <a:off x="7142113"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Data Analysis </a:t>
                </a:r>
                <a:endParaRPr/>
              </a:p>
            </p:txBody>
          </p:sp>
          <p:sp>
            <p:nvSpPr>
              <p:cNvPr id="271" name="Google Shape;271;p4"/>
              <p:cNvSpPr/>
              <p:nvPr/>
            </p:nvSpPr>
            <p:spPr>
              <a:xfrm>
                <a:off x="8616824" y="0"/>
                <a:ext cx="1913706" cy="495249"/>
              </a:xfrm>
              <a:prstGeom prst="chevron">
                <a:avLst>
                  <a:gd fmla="val 5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txBox="1"/>
              <p:nvPr/>
            </p:nvSpPr>
            <p:spPr>
              <a:xfrm>
                <a:off x="8864449" y="0"/>
                <a:ext cx="1418457" cy="49524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Outcome Dissemination </a:t>
                </a:r>
                <a:endParaRPr/>
              </a:p>
            </p:txBody>
          </p:sp>
        </p:grpSp>
        <p:sp>
          <p:nvSpPr>
            <p:cNvPr id="273" name="Google Shape;273;p4"/>
            <p:cNvSpPr/>
            <p:nvPr/>
          </p:nvSpPr>
          <p:spPr>
            <a:xfrm>
              <a:off x="511659" y="1987665"/>
              <a:ext cx="3769723" cy="377456"/>
            </a:xfrm>
            <a:prstGeom prst="roundRect">
              <a:avLst>
                <a:gd fmla="val 16667" name="adj"/>
              </a:avLst>
            </a:prstGeom>
            <a:solidFill>
              <a:schemeClr val="accent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Planning and Assessment</a:t>
              </a:r>
              <a:endParaRPr/>
            </a:p>
          </p:txBody>
        </p:sp>
        <p:sp>
          <p:nvSpPr>
            <p:cNvPr id="274" name="Google Shape;274;p4"/>
            <p:cNvSpPr/>
            <p:nvPr/>
          </p:nvSpPr>
          <p:spPr>
            <a:xfrm>
              <a:off x="4381142" y="1987665"/>
              <a:ext cx="5667768" cy="379228"/>
            </a:xfrm>
            <a:prstGeom prst="roundRect">
              <a:avLst>
                <a:gd fmla="val 16667" name="adj"/>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Activation and Execution</a:t>
              </a:r>
              <a:endParaRPr/>
            </a:p>
          </p:txBody>
        </p:sp>
        <p:sp>
          <p:nvSpPr>
            <p:cNvPr id="275" name="Google Shape;275;p4"/>
            <p:cNvSpPr/>
            <p:nvPr/>
          </p:nvSpPr>
          <p:spPr>
            <a:xfrm>
              <a:off x="10148670" y="1987665"/>
              <a:ext cx="1952232" cy="358770"/>
            </a:xfrm>
            <a:prstGeom prst="roundRect">
              <a:avLst>
                <a:gd fmla="val 16667" name="adj"/>
              </a:avLst>
            </a:prstGeom>
            <a:solidFill>
              <a:schemeClr val="accent3"/>
            </a:solidFill>
            <a:ln cap="flat" cmpd="sng" w="12700">
              <a:solidFill>
                <a:srgbClr val="7878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Reporting</a:t>
              </a:r>
              <a:endParaRPr/>
            </a:p>
          </p:txBody>
        </p:sp>
        <p:sp>
          <p:nvSpPr>
            <p:cNvPr id="276" name="Google Shape;276;p4"/>
            <p:cNvSpPr/>
            <p:nvPr/>
          </p:nvSpPr>
          <p:spPr>
            <a:xfrm>
              <a:off x="511659" y="3361134"/>
              <a:ext cx="2725317" cy="60773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NLP-assisted feasibility assessment</a:t>
              </a:r>
              <a:endParaRPr/>
            </a:p>
          </p:txBody>
        </p:sp>
        <p:sp>
          <p:nvSpPr>
            <p:cNvPr id="277" name="Google Shape;277;p4"/>
            <p:cNvSpPr/>
            <p:nvPr/>
          </p:nvSpPr>
          <p:spPr>
            <a:xfrm>
              <a:off x="3467637" y="3361134"/>
              <a:ext cx="2725316" cy="60773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Automatic eligibility criteria screening</a:t>
              </a:r>
              <a:endParaRPr/>
            </a:p>
          </p:txBody>
        </p:sp>
        <p:sp>
          <p:nvSpPr>
            <p:cNvPr id="278" name="Google Shape;278;p4"/>
            <p:cNvSpPr/>
            <p:nvPr/>
          </p:nvSpPr>
          <p:spPr>
            <a:xfrm>
              <a:off x="6423614" y="3361134"/>
              <a:ext cx="2725316" cy="60773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Information extraction from EHRs</a:t>
              </a:r>
              <a:endParaRPr/>
            </a:p>
          </p:txBody>
        </p:sp>
        <p:sp>
          <p:nvSpPr>
            <p:cNvPr id="279" name="Google Shape;279;p4"/>
            <p:cNvSpPr/>
            <p:nvPr/>
          </p:nvSpPr>
          <p:spPr>
            <a:xfrm>
              <a:off x="9379590" y="3339459"/>
              <a:ext cx="2725316" cy="629405"/>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Text mining for content analysis</a:t>
              </a:r>
              <a:endParaRPr/>
            </a:p>
          </p:txBody>
        </p:sp>
        <p:sp>
          <p:nvSpPr>
            <p:cNvPr id="280" name="Google Shape;280;p4"/>
            <p:cNvSpPr txBox="1"/>
            <p:nvPr/>
          </p:nvSpPr>
          <p:spPr>
            <a:xfrm>
              <a:off x="4373434" y="4055441"/>
              <a:ext cx="386569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0" sz="1400" u="none" cap="none" strike="noStrike">
                <a:solidFill>
                  <a:schemeClr val="dk1"/>
                </a:solidFill>
                <a:latin typeface="Calibri"/>
                <a:ea typeface="Calibri"/>
                <a:cs typeface="Calibri"/>
                <a:sym typeface="Calibri"/>
              </a:endParaRPr>
            </a:p>
          </p:txBody>
        </p:sp>
        <p:sp>
          <p:nvSpPr>
            <p:cNvPr id="281" name="Google Shape;281;p4"/>
            <p:cNvSpPr/>
            <p:nvPr/>
          </p:nvSpPr>
          <p:spPr>
            <a:xfrm>
              <a:off x="2396520" y="3094179"/>
              <a:ext cx="331011" cy="210216"/>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2" name="Google Shape;282;p4"/>
            <p:cNvSpPr/>
            <p:nvPr/>
          </p:nvSpPr>
          <p:spPr>
            <a:xfrm>
              <a:off x="4836980" y="3081671"/>
              <a:ext cx="331011" cy="210216"/>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3" name="Google Shape;283;p4"/>
            <p:cNvSpPr/>
            <p:nvPr/>
          </p:nvSpPr>
          <p:spPr>
            <a:xfrm>
              <a:off x="7277440" y="3058849"/>
              <a:ext cx="331011" cy="210216"/>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4"/>
            <p:cNvSpPr/>
            <p:nvPr/>
          </p:nvSpPr>
          <p:spPr>
            <a:xfrm>
              <a:off x="9717899" y="3058849"/>
              <a:ext cx="331011" cy="210216"/>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85" name="Google Shape;285;p4"/>
          <p:cNvSpPr txBox="1"/>
          <p:nvPr/>
        </p:nvSpPr>
        <p:spPr>
          <a:xfrm>
            <a:off x="1717028" y="4439856"/>
            <a:ext cx="9264405" cy="120032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00000"/>
                </a:solidFill>
                <a:latin typeface="Arial"/>
                <a:ea typeface="Arial"/>
                <a:cs typeface="Arial"/>
                <a:sym typeface="Arial"/>
              </a:rPr>
              <a:t>NLP can be integrated into the research workflow for clinical research studies by providing information extraction and knowledge conversion at multiple stages of study implementation</a:t>
            </a:r>
            <a:r>
              <a:rPr b="0" i="0" lang="en-US" sz="1800" u="none" cap="none" strike="noStrike">
                <a:solidFill>
                  <a:schemeClr val="dk1"/>
                </a:solidFill>
                <a:latin typeface="Arial"/>
                <a:ea typeface="Arial"/>
                <a:cs typeface="Arial"/>
                <a:sym typeface="Arial"/>
              </a:rPr>
              <a:t> </a:t>
            </a:r>
            <a:endParaRPr/>
          </a:p>
        </p:txBody>
      </p:sp>
      <p:sp>
        <p:nvSpPr>
          <p:cNvPr id="286" name="Google Shape;286;p4"/>
          <p:cNvSpPr txBox="1"/>
          <p:nvPr/>
        </p:nvSpPr>
        <p:spPr>
          <a:xfrm>
            <a:off x="0" y="6303900"/>
            <a:ext cx="1219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Fu S, Wang L, Moon S, Zong N, He H, Pejaver V, Relevo R, Walden A, Haendel M, Chute CG, Liu H. Recommended practices and ethical considerations for natural language processing‐assisted observational research: A scoping review. Clinical and translational science. 2023 Mar;16(3):398-411.</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
          <p:cNvSpPr txBox="1"/>
          <p:nvPr>
            <p:ph type="title"/>
          </p:nvPr>
        </p:nvSpPr>
        <p:spPr>
          <a:xfrm>
            <a:off x="731704" y="540424"/>
            <a:ext cx="11016565" cy="4237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79"/>
              <a:buFont typeface="Arial"/>
              <a:buNone/>
            </a:pPr>
            <a:r>
              <a:rPr lang="en-US" sz="3279">
                <a:latin typeface="Arial"/>
                <a:ea typeface="Arial"/>
                <a:cs typeface="Arial"/>
                <a:sym typeface="Arial"/>
              </a:rPr>
              <a:t>Learning Health Systems (LHS)</a:t>
            </a:r>
            <a:endParaRPr sz="4360"/>
          </a:p>
        </p:txBody>
      </p:sp>
      <p:sp>
        <p:nvSpPr>
          <p:cNvPr id="292" name="Google Shape;292;p5"/>
          <p:cNvSpPr txBox="1"/>
          <p:nvPr/>
        </p:nvSpPr>
        <p:spPr>
          <a:xfrm>
            <a:off x="634929" y="1069839"/>
            <a:ext cx="11113340" cy="379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66" u="none" cap="none" strike="noStrike">
                <a:solidFill>
                  <a:srgbClr val="595959"/>
                </a:solidFill>
                <a:latin typeface="Calibri"/>
                <a:ea typeface="Calibri"/>
                <a:cs typeface="Calibri"/>
                <a:sym typeface="Calibri"/>
              </a:rPr>
              <a:t>The Rapid Adoption of EHR Drives Clinical Research</a:t>
            </a:r>
            <a:endParaRPr/>
          </a:p>
        </p:txBody>
      </p:sp>
      <p:grpSp>
        <p:nvGrpSpPr>
          <p:cNvPr id="293" name="Google Shape;293;p5"/>
          <p:cNvGrpSpPr/>
          <p:nvPr/>
        </p:nvGrpSpPr>
        <p:grpSpPr>
          <a:xfrm>
            <a:off x="6667923" y="1690584"/>
            <a:ext cx="3977593" cy="3958121"/>
            <a:chOff x="1059203" y="52831"/>
            <a:chExt cx="3977593" cy="3958121"/>
          </a:xfrm>
        </p:grpSpPr>
        <p:sp>
          <p:nvSpPr>
            <p:cNvPr id="294" name="Google Shape;294;p5"/>
            <p:cNvSpPr/>
            <p:nvPr/>
          </p:nvSpPr>
          <p:spPr>
            <a:xfrm>
              <a:off x="1411427" y="264160"/>
              <a:ext cx="3413759" cy="3413759"/>
            </a:xfrm>
            <a:prstGeom prst="pie">
              <a:avLst>
                <a:gd fmla="val 16200000" name="adj1"/>
                <a:gd fmla="val 180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txBox="1"/>
            <p:nvPr/>
          </p:nvSpPr>
          <p:spPr>
            <a:xfrm>
              <a:off x="3210560" y="987552"/>
              <a:ext cx="1219200" cy="1016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Knowledge to Performance</a:t>
              </a:r>
              <a:endParaRPr/>
            </a:p>
          </p:txBody>
        </p:sp>
        <p:sp>
          <p:nvSpPr>
            <p:cNvPr id="296" name="Google Shape;296;p5"/>
            <p:cNvSpPr/>
            <p:nvPr/>
          </p:nvSpPr>
          <p:spPr>
            <a:xfrm>
              <a:off x="1341120" y="386080"/>
              <a:ext cx="3413759" cy="3413759"/>
            </a:xfrm>
            <a:prstGeom prst="pie">
              <a:avLst>
                <a:gd fmla="val 1800000" name="adj1"/>
                <a:gd fmla="val 900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txBox="1"/>
            <p:nvPr/>
          </p:nvSpPr>
          <p:spPr>
            <a:xfrm>
              <a:off x="2153920" y="2600960"/>
              <a:ext cx="1828800" cy="89408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Performance to Data</a:t>
              </a:r>
              <a:endParaRPr/>
            </a:p>
          </p:txBody>
        </p:sp>
        <p:sp>
          <p:nvSpPr>
            <p:cNvPr id="298" name="Google Shape;298;p5"/>
            <p:cNvSpPr/>
            <p:nvPr/>
          </p:nvSpPr>
          <p:spPr>
            <a:xfrm>
              <a:off x="1270812" y="264160"/>
              <a:ext cx="3413759" cy="3413759"/>
            </a:xfrm>
            <a:prstGeom prst="pie">
              <a:avLst>
                <a:gd fmla="val 9000000" name="adj1"/>
                <a:gd fmla="val 16200000" name="adj2"/>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txBox="1"/>
            <p:nvPr/>
          </p:nvSpPr>
          <p:spPr>
            <a:xfrm>
              <a:off x="1666240" y="987552"/>
              <a:ext cx="1219200" cy="1016000"/>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Data to Knowledge</a:t>
              </a:r>
              <a:endParaRPr/>
            </a:p>
          </p:txBody>
        </p:sp>
        <p:sp>
          <p:nvSpPr>
            <p:cNvPr id="300" name="Google Shape;300;p5"/>
            <p:cNvSpPr/>
            <p:nvPr/>
          </p:nvSpPr>
          <p:spPr>
            <a:xfrm>
              <a:off x="1200380" y="52831"/>
              <a:ext cx="3836416" cy="3836416"/>
            </a:xfrm>
            <a:custGeom>
              <a:rect b="b" l="l" r="r" t="t"/>
              <a:pathLst>
                <a:path extrusionOk="0" h="120000" w="120000">
                  <a:moveTo>
                    <a:pt x="59991" y="4067"/>
                  </a:moveTo>
                  <a:lnTo>
                    <a:pt x="59991" y="4067"/>
                  </a:lnTo>
                  <a:cubicBezTo>
                    <a:pt x="79078" y="4064"/>
                    <a:pt x="96849" y="13795"/>
                    <a:pt x="107129" y="29878"/>
                  </a:cubicBezTo>
                  <a:cubicBezTo>
                    <a:pt x="117408" y="45960"/>
                    <a:pt x="118776" y="66175"/>
                    <a:pt x="110758" y="83496"/>
                  </a:cubicBezTo>
                  <a:lnTo>
                    <a:pt x="114269" y="85523"/>
                  </a:lnTo>
                  <a:lnTo>
                    <a:pt x="105797" y="86441"/>
                  </a:lnTo>
                  <a:lnTo>
                    <a:pt x="101940" y="78405"/>
                  </a:lnTo>
                  <a:lnTo>
                    <a:pt x="105449" y="80431"/>
                  </a:lnTo>
                  <a:cubicBezTo>
                    <a:pt x="112382" y="65011"/>
                    <a:pt x="111022" y="47127"/>
                    <a:pt x="101838" y="32932"/>
                  </a:cubicBezTo>
                  <a:cubicBezTo>
                    <a:pt x="92654" y="18737"/>
                    <a:pt x="76899" y="10167"/>
                    <a:pt x="59992" y="10169"/>
                  </a:cubicBezTo>
                  <a:close/>
                </a:path>
              </a:pathLst>
            </a:custGeom>
            <a:solidFill>
              <a:srgbClr val="ABB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1129792" y="174536"/>
              <a:ext cx="3836416" cy="3836416"/>
            </a:xfrm>
            <a:custGeom>
              <a:rect b="b" l="l" r="r" t="t"/>
              <a:pathLst>
                <a:path extrusionOk="0" h="120000" w="120000">
                  <a:moveTo>
                    <a:pt x="108435" y="87973"/>
                  </a:moveTo>
                  <a:cubicBezTo>
                    <a:pt x="98891" y="104498"/>
                    <a:pt x="81581" y="115017"/>
                    <a:pt x="62518" y="115876"/>
                  </a:cubicBezTo>
                  <a:cubicBezTo>
                    <a:pt x="43454" y="116735"/>
                    <a:pt x="25269" y="107816"/>
                    <a:pt x="14277" y="92216"/>
                  </a:cubicBezTo>
                  <a:lnTo>
                    <a:pt x="10766" y="94244"/>
                  </a:lnTo>
                  <a:lnTo>
                    <a:pt x="14207" y="86447"/>
                  </a:lnTo>
                  <a:lnTo>
                    <a:pt x="23095" y="87124"/>
                  </a:lnTo>
                  <a:lnTo>
                    <a:pt x="19585" y="89151"/>
                  </a:lnTo>
                  <a:cubicBezTo>
                    <a:pt x="29474" y="102860"/>
                    <a:pt x="45637" y="110621"/>
                    <a:pt x="62519" y="109767"/>
                  </a:cubicBezTo>
                  <a:cubicBezTo>
                    <a:pt x="79400" y="108913"/>
                    <a:pt x="94697" y="99559"/>
                    <a:pt x="103151" y="84922"/>
                  </a:cubicBezTo>
                  <a:close/>
                </a:path>
              </a:pathLst>
            </a:custGeom>
            <a:solidFill>
              <a:srgbClr val="ABB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1059203" y="52831"/>
              <a:ext cx="3836416" cy="3836416"/>
            </a:xfrm>
            <a:custGeom>
              <a:rect b="b" l="l" r="r" t="t"/>
              <a:pathLst>
                <a:path extrusionOk="0" h="120000" w="120000">
                  <a:moveTo>
                    <a:pt x="11561" y="87966"/>
                  </a:moveTo>
                  <a:cubicBezTo>
                    <a:pt x="2017" y="71436"/>
                    <a:pt x="1562" y="51181"/>
                    <a:pt x="10353" y="34238"/>
                  </a:cubicBezTo>
                  <a:cubicBezTo>
                    <a:pt x="19144" y="17296"/>
                    <a:pt x="35968" y="6007"/>
                    <a:pt x="54979" y="4293"/>
                  </a:cubicBezTo>
                  <a:lnTo>
                    <a:pt x="54979" y="239"/>
                  </a:lnTo>
                  <a:lnTo>
                    <a:pt x="60009" y="7118"/>
                  </a:lnTo>
                  <a:lnTo>
                    <a:pt x="54977" y="14476"/>
                  </a:lnTo>
                  <a:lnTo>
                    <a:pt x="54978" y="10423"/>
                  </a:lnTo>
                  <a:cubicBezTo>
                    <a:pt x="38157" y="12127"/>
                    <a:pt x="23347" y="22244"/>
                    <a:pt x="15643" y="37294"/>
                  </a:cubicBezTo>
                  <a:cubicBezTo>
                    <a:pt x="7939" y="52344"/>
                    <a:pt x="8392" y="70273"/>
                    <a:pt x="16845" y="84915"/>
                  </a:cubicBezTo>
                  <a:close/>
                </a:path>
              </a:pathLst>
            </a:custGeom>
            <a:solidFill>
              <a:srgbClr val="ABB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5"/>
          <p:cNvGrpSpPr/>
          <p:nvPr/>
        </p:nvGrpSpPr>
        <p:grpSpPr>
          <a:xfrm>
            <a:off x="5819582" y="966601"/>
            <a:ext cx="5674275" cy="5557219"/>
            <a:chOff x="820462" y="2442"/>
            <a:chExt cx="5674275" cy="5557219"/>
          </a:xfrm>
        </p:grpSpPr>
        <p:sp>
          <p:nvSpPr>
            <p:cNvPr id="304" name="Google Shape;304;p5"/>
            <p:cNvSpPr/>
            <p:nvPr/>
          </p:nvSpPr>
          <p:spPr>
            <a:xfrm>
              <a:off x="4193762" y="2442"/>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txBox="1"/>
            <p:nvPr/>
          </p:nvSpPr>
          <p:spPr>
            <a:xfrm>
              <a:off x="4193762" y="2442"/>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4. Data Collection</a:t>
              </a:r>
              <a:endParaRPr sz="1300">
                <a:solidFill>
                  <a:schemeClr val="dk1"/>
                </a:solidFill>
                <a:latin typeface="Calibri"/>
                <a:ea typeface="Calibri"/>
                <a:cs typeface="Calibri"/>
                <a:sym typeface="Calibri"/>
              </a:endParaRPr>
            </a:p>
          </p:txBody>
        </p:sp>
        <p:sp>
          <p:nvSpPr>
            <p:cNvPr id="306" name="Google Shape;306;p5"/>
            <p:cNvSpPr/>
            <p:nvPr/>
          </p:nvSpPr>
          <p:spPr>
            <a:xfrm>
              <a:off x="1050761" y="55652"/>
              <a:ext cx="5213676" cy="5213676"/>
            </a:xfrm>
            <a:custGeom>
              <a:rect b="b" l="l" r="r" t="t"/>
              <a:pathLst>
                <a:path extrusionOk="0" h="120000" w="120000">
                  <a:moveTo>
                    <a:pt x="96694" y="16392"/>
                  </a:moveTo>
                  <a:lnTo>
                    <a:pt x="96694" y="16392"/>
                  </a:lnTo>
                  <a:cubicBezTo>
                    <a:pt x="101919" y="20789"/>
                    <a:pt x="106312" y="26089"/>
                    <a:pt x="109662" y="32039"/>
                  </a:cubicBezTo>
                  <a:lnTo>
                    <a:pt x="112369" y="30740"/>
                  </a:lnTo>
                  <a:lnTo>
                    <a:pt x="109352" y="36328"/>
                  </a:lnTo>
                  <a:lnTo>
                    <a:pt x="102876" y="35294"/>
                  </a:lnTo>
                  <a:lnTo>
                    <a:pt x="105583" y="33995"/>
                  </a:lnTo>
                  <a:lnTo>
                    <a:pt x="105583" y="33995"/>
                  </a:lnTo>
                  <a:cubicBezTo>
                    <a:pt x="102517" y="28620"/>
                    <a:pt x="98523" y="23830"/>
                    <a:pt x="93788" y="19845"/>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5489255" y="1626938"/>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txBox="1"/>
            <p:nvPr/>
          </p:nvSpPr>
          <p:spPr>
            <a:xfrm>
              <a:off x="5489255" y="1626938"/>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5. Data Analysis</a:t>
              </a:r>
              <a:endParaRPr/>
            </a:p>
          </p:txBody>
        </p:sp>
        <p:sp>
          <p:nvSpPr>
            <p:cNvPr id="309" name="Google Shape;309;p5"/>
            <p:cNvSpPr/>
            <p:nvPr/>
          </p:nvSpPr>
          <p:spPr>
            <a:xfrm>
              <a:off x="1050761" y="55652"/>
              <a:ext cx="5213676" cy="5213676"/>
            </a:xfrm>
            <a:custGeom>
              <a:rect b="b" l="l" r="r" t="t"/>
              <a:pathLst>
                <a:path extrusionOk="0" h="120000" w="120000">
                  <a:moveTo>
                    <a:pt x="116988" y="59284"/>
                  </a:moveTo>
                  <a:cubicBezTo>
                    <a:pt x="117077" y="66397"/>
                    <a:pt x="115834" y="73463"/>
                    <a:pt x="113323" y="80118"/>
                  </a:cubicBezTo>
                  <a:lnTo>
                    <a:pt x="116057" y="81360"/>
                  </a:lnTo>
                  <a:lnTo>
                    <a:pt x="109836" y="82635"/>
                  </a:lnTo>
                  <a:lnTo>
                    <a:pt x="106471" y="77006"/>
                  </a:lnTo>
                  <a:lnTo>
                    <a:pt x="109204" y="78248"/>
                  </a:lnTo>
                  <a:cubicBezTo>
                    <a:pt x="111447" y="72200"/>
                    <a:pt x="112556" y="65791"/>
                    <a:pt x="112475" y="59341"/>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026899" y="3652652"/>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txBox="1"/>
            <p:nvPr/>
          </p:nvSpPr>
          <p:spPr>
            <a:xfrm>
              <a:off x="5026899" y="3652652"/>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6. Outcome Dissemination</a:t>
              </a:r>
              <a:endParaRPr/>
            </a:p>
          </p:txBody>
        </p:sp>
        <p:sp>
          <p:nvSpPr>
            <p:cNvPr id="312" name="Google Shape;312;p5"/>
            <p:cNvSpPr/>
            <p:nvPr/>
          </p:nvSpPr>
          <p:spPr>
            <a:xfrm>
              <a:off x="1050761" y="55652"/>
              <a:ext cx="5213676" cy="5213676"/>
            </a:xfrm>
            <a:custGeom>
              <a:rect b="b" l="l" r="r" t="t"/>
              <a:pathLst>
                <a:path extrusionOk="0" h="120000" w="120000">
                  <a:moveTo>
                    <a:pt x="92592" y="106753"/>
                  </a:moveTo>
                  <a:lnTo>
                    <a:pt x="92592" y="106753"/>
                  </a:lnTo>
                  <a:cubicBezTo>
                    <a:pt x="87411" y="110365"/>
                    <a:pt x="81665" y="113091"/>
                    <a:pt x="75590" y="114818"/>
                  </a:cubicBezTo>
                  <a:lnTo>
                    <a:pt x="76221" y="117754"/>
                  </a:lnTo>
                  <a:lnTo>
                    <a:pt x="71492" y="113516"/>
                  </a:lnTo>
                  <a:lnTo>
                    <a:pt x="74010" y="107460"/>
                  </a:lnTo>
                  <a:lnTo>
                    <a:pt x="74640" y="110395"/>
                  </a:lnTo>
                  <a:lnTo>
                    <a:pt x="74640" y="110395"/>
                  </a:lnTo>
                  <a:cubicBezTo>
                    <a:pt x="80130" y="108801"/>
                    <a:pt x="85322" y="106320"/>
                    <a:pt x="90011" y="103051"/>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3154858" y="4554179"/>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txBox="1"/>
            <p:nvPr/>
          </p:nvSpPr>
          <p:spPr>
            <a:xfrm>
              <a:off x="3154858" y="4554179"/>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7. Knowledge Management</a:t>
              </a:r>
              <a:endParaRPr/>
            </a:p>
          </p:txBody>
        </p:sp>
        <p:sp>
          <p:nvSpPr>
            <p:cNvPr id="315" name="Google Shape;315;p5"/>
            <p:cNvSpPr/>
            <p:nvPr/>
          </p:nvSpPr>
          <p:spPr>
            <a:xfrm>
              <a:off x="1050761" y="55652"/>
              <a:ext cx="5213676" cy="5213676"/>
            </a:xfrm>
            <a:custGeom>
              <a:rect b="b" l="l" r="r" t="t"/>
              <a:pathLst>
                <a:path extrusionOk="0" h="120000" w="120000">
                  <a:moveTo>
                    <a:pt x="48034" y="115722"/>
                  </a:moveTo>
                  <a:lnTo>
                    <a:pt x="48034" y="115722"/>
                  </a:lnTo>
                  <a:cubicBezTo>
                    <a:pt x="41859" y="114396"/>
                    <a:pt x="35947" y="112052"/>
                    <a:pt x="30540" y="108788"/>
                  </a:cubicBezTo>
                  <a:lnTo>
                    <a:pt x="28823" y="111251"/>
                  </a:lnTo>
                  <a:lnTo>
                    <a:pt x="28698" y="104902"/>
                  </a:lnTo>
                  <a:lnTo>
                    <a:pt x="34844" y="102614"/>
                  </a:lnTo>
                  <a:lnTo>
                    <a:pt x="33127" y="105077"/>
                  </a:lnTo>
                  <a:lnTo>
                    <a:pt x="33127" y="105077"/>
                  </a:lnTo>
                  <a:cubicBezTo>
                    <a:pt x="38037" y="108004"/>
                    <a:pt x="43392" y="110109"/>
                    <a:pt x="48981" y="111309"/>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1282817" y="3652652"/>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txBox="1"/>
            <p:nvPr/>
          </p:nvSpPr>
          <p:spPr>
            <a:xfrm>
              <a:off x="1282817" y="3652652"/>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1. Study Design</a:t>
              </a:r>
              <a:endParaRPr/>
            </a:p>
          </p:txBody>
        </p:sp>
        <p:sp>
          <p:nvSpPr>
            <p:cNvPr id="318" name="Google Shape;318;p5"/>
            <p:cNvSpPr/>
            <p:nvPr/>
          </p:nvSpPr>
          <p:spPr>
            <a:xfrm>
              <a:off x="1050761" y="55652"/>
              <a:ext cx="5213676" cy="5213676"/>
            </a:xfrm>
            <a:custGeom>
              <a:rect b="b" l="l" r="r" t="t"/>
              <a:pathLst>
                <a:path extrusionOk="0" h="120000" w="120000">
                  <a:moveTo>
                    <a:pt x="8109" y="83568"/>
                  </a:moveTo>
                  <a:cubicBezTo>
                    <a:pt x="5168" y="77091"/>
                    <a:pt x="3465" y="70122"/>
                    <a:pt x="3088" y="63018"/>
                  </a:cubicBezTo>
                  <a:lnTo>
                    <a:pt x="85" y="62981"/>
                  </a:lnTo>
                  <a:lnTo>
                    <a:pt x="5269" y="59313"/>
                  </a:lnTo>
                  <a:lnTo>
                    <a:pt x="10613" y="63113"/>
                  </a:lnTo>
                  <a:lnTo>
                    <a:pt x="7611" y="63075"/>
                  </a:lnTo>
                  <a:cubicBezTo>
                    <a:pt x="7989" y="69514"/>
                    <a:pt x="9551" y="75829"/>
                    <a:pt x="12218" y="81701"/>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20462" y="1626938"/>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txBox="1"/>
            <p:nvPr/>
          </p:nvSpPr>
          <p:spPr>
            <a:xfrm>
              <a:off x="820462" y="1626938"/>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2. Feasibility</a:t>
              </a:r>
              <a:endParaRPr/>
            </a:p>
          </p:txBody>
        </p:sp>
        <p:sp>
          <p:nvSpPr>
            <p:cNvPr id="321" name="Google Shape;321;p5"/>
            <p:cNvSpPr/>
            <p:nvPr/>
          </p:nvSpPr>
          <p:spPr>
            <a:xfrm>
              <a:off x="1050761" y="55652"/>
              <a:ext cx="5213676" cy="5213676"/>
            </a:xfrm>
            <a:custGeom>
              <a:rect b="b" l="l" r="r" t="t"/>
              <a:pathLst>
                <a:path extrusionOk="0" h="120000" w="120000">
                  <a:moveTo>
                    <a:pt x="8613" y="35352"/>
                  </a:moveTo>
                  <a:lnTo>
                    <a:pt x="8613" y="35352"/>
                  </a:lnTo>
                  <a:cubicBezTo>
                    <a:pt x="11567" y="29195"/>
                    <a:pt x="15603" y="23619"/>
                    <a:pt x="20528" y="18889"/>
                  </a:cubicBezTo>
                  <a:lnTo>
                    <a:pt x="18595" y="16592"/>
                  </a:lnTo>
                  <a:lnTo>
                    <a:pt x="24759" y="18119"/>
                  </a:lnTo>
                  <a:lnTo>
                    <a:pt x="25374" y="24648"/>
                  </a:lnTo>
                  <a:lnTo>
                    <a:pt x="23441" y="22351"/>
                  </a:lnTo>
                  <a:cubicBezTo>
                    <a:pt x="19001" y="26662"/>
                    <a:pt x="15359" y="31724"/>
                    <a:pt x="12683" y="37304"/>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2115954" y="2442"/>
              <a:ext cx="1005482" cy="10054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txBox="1"/>
            <p:nvPr/>
          </p:nvSpPr>
          <p:spPr>
            <a:xfrm>
              <a:off x="2115954" y="2442"/>
              <a:ext cx="1005482" cy="100548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3. Cohort Screening</a:t>
              </a:r>
              <a:endParaRPr/>
            </a:p>
          </p:txBody>
        </p:sp>
        <p:sp>
          <p:nvSpPr>
            <p:cNvPr id="324" name="Google Shape;324;p5"/>
            <p:cNvSpPr/>
            <p:nvPr/>
          </p:nvSpPr>
          <p:spPr>
            <a:xfrm>
              <a:off x="1050761" y="55652"/>
              <a:ext cx="5213676" cy="5213676"/>
            </a:xfrm>
            <a:custGeom>
              <a:rect b="b" l="l" r="r" t="t"/>
              <a:pathLst>
                <a:path extrusionOk="0" h="120000" w="120000">
                  <a:moveTo>
                    <a:pt x="47238" y="4455"/>
                  </a:moveTo>
                  <a:lnTo>
                    <a:pt x="47238" y="4455"/>
                  </a:lnTo>
                  <a:cubicBezTo>
                    <a:pt x="54410" y="2807"/>
                    <a:pt x="61832" y="2564"/>
                    <a:pt x="69096" y="3738"/>
                  </a:cubicBezTo>
                  <a:lnTo>
                    <a:pt x="69769" y="812"/>
                  </a:lnTo>
                  <a:lnTo>
                    <a:pt x="72256" y="6654"/>
                  </a:lnTo>
                  <a:lnTo>
                    <a:pt x="67411" y="11073"/>
                  </a:lnTo>
                  <a:lnTo>
                    <a:pt x="68083" y="8147"/>
                  </a:lnTo>
                  <a:lnTo>
                    <a:pt x="68083" y="8147"/>
                  </a:lnTo>
                  <a:cubicBezTo>
                    <a:pt x="61487" y="7119"/>
                    <a:pt x="54755" y="7359"/>
                    <a:pt x="48249" y="8854"/>
                  </a:cubicBez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5"/>
          <p:cNvSpPr txBox="1"/>
          <p:nvPr>
            <p:ph idx="1" type="body"/>
          </p:nvPr>
        </p:nvSpPr>
        <p:spPr>
          <a:xfrm>
            <a:off x="731704" y="1754326"/>
            <a:ext cx="4677908" cy="43891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LHS</a:t>
            </a:r>
            <a:r>
              <a:rPr lang="en-US" sz="2400"/>
              <a:t>: </a:t>
            </a:r>
            <a:r>
              <a:rPr lang="en-US" sz="2400">
                <a:latin typeface="Calibri"/>
                <a:ea typeface="Calibri"/>
                <a:cs typeface="Calibri"/>
                <a:sym typeface="Calibri"/>
              </a:rPr>
              <a:t>Continuously Converting Data into Knowledge and Translate into Patient Care</a:t>
            </a:r>
            <a:endParaRPr sz="2400"/>
          </a:p>
          <a:p>
            <a:pPr indent="-228600" lvl="0" marL="228600" rtl="0" algn="l">
              <a:lnSpc>
                <a:spcPct val="90000"/>
              </a:lnSpc>
              <a:spcBef>
                <a:spcPts val="1000"/>
              </a:spcBef>
              <a:spcAft>
                <a:spcPts val="0"/>
              </a:spcAft>
              <a:buClr>
                <a:schemeClr val="dk1"/>
              </a:buClr>
              <a:buSzPts val="2400"/>
              <a:buChar char="•"/>
            </a:pPr>
            <a:r>
              <a:rPr lang="en-US" sz="2400"/>
              <a:t>Outer loop: clinical research lifecycle</a:t>
            </a:r>
            <a:endParaRPr/>
          </a:p>
          <a:p>
            <a:pPr indent="-228600" lvl="0" marL="228600" rtl="0" algn="l">
              <a:lnSpc>
                <a:spcPct val="90000"/>
              </a:lnSpc>
              <a:spcBef>
                <a:spcPts val="1000"/>
              </a:spcBef>
              <a:spcAft>
                <a:spcPts val="0"/>
              </a:spcAft>
              <a:buClr>
                <a:schemeClr val="dk1"/>
              </a:buClr>
              <a:buSzPts val="2400"/>
              <a:buChar char="•"/>
            </a:pPr>
            <a:r>
              <a:rPr lang="en-US" sz="2400"/>
              <a:t>Inner loop: LHS learning cycles</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latin typeface="Arial"/>
              <a:ea typeface="Arial"/>
              <a:cs typeface="Arial"/>
              <a:sym typeface="Arial"/>
            </a:endParaRPr>
          </a:p>
        </p:txBody>
      </p:sp>
      <p:sp>
        <p:nvSpPr>
          <p:cNvPr id="326" name="Google Shape;326;p5"/>
          <p:cNvSpPr txBox="1"/>
          <p:nvPr/>
        </p:nvSpPr>
        <p:spPr>
          <a:xfrm>
            <a:off x="0" y="6242400"/>
            <a:ext cx="1001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Friedman CP, Wong AK, Blumenthal D. Achieving a nationwide learning health system. Science translational medicine. 2010 Nov 10;2(57):57cm29-.</a:t>
            </a:r>
            <a:endParaRPr sz="1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
          <p:cNvSpPr txBox="1"/>
          <p:nvPr>
            <p:ph type="title"/>
          </p:nvPr>
        </p:nvSpPr>
        <p:spPr>
          <a:xfrm>
            <a:off x="731704" y="537485"/>
            <a:ext cx="9042906" cy="4266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Model Reproducibility</a:t>
            </a:r>
            <a:endParaRPr/>
          </a:p>
        </p:txBody>
      </p:sp>
      <p:sp>
        <p:nvSpPr>
          <p:cNvPr id="333" name="Google Shape;333;p6"/>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sz="1333"/>
          </a:p>
        </p:txBody>
      </p:sp>
      <p:pic>
        <p:nvPicPr>
          <p:cNvPr descr="Graphical user interface, text, application, email&#10;&#10;Description automatically generated" id="334" name="Google Shape;334;p6"/>
          <p:cNvPicPr preferRelativeResize="0"/>
          <p:nvPr/>
        </p:nvPicPr>
        <p:blipFill rotWithShape="1">
          <a:blip r:embed="rId3">
            <a:alphaModFix/>
          </a:blip>
          <a:srcRect b="0" l="0" r="0" t="0"/>
          <a:stretch/>
        </p:blipFill>
        <p:spPr>
          <a:xfrm>
            <a:off x="1647498" y="1083770"/>
            <a:ext cx="5803536" cy="1891582"/>
          </a:xfrm>
          <a:prstGeom prst="rect">
            <a:avLst/>
          </a:prstGeom>
          <a:noFill/>
          <a:ln>
            <a:noFill/>
          </a:ln>
        </p:spPr>
      </p:pic>
      <p:pic>
        <p:nvPicPr>
          <p:cNvPr descr="Diagram&#10;&#10;Description automatically generated" id="335" name="Google Shape;335;p6"/>
          <p:cNvPicPr preferRelativeResize="0"/>
          <p:nvPr/>
        </p:nvPicPr>
        <p:blipFill rotWithShape="1">
          <a:blip r:embed="rId4">
            <a:alphaModFix/>
          </a:blip>
          <a:srcRect b="0" l="0" r="0" t="0"/>
          <a:stretch/>
        </p:blipFill>
        <p:spPr>
          <a:xfrm>
            <a:off x="8224413" y="1054264"/>
            <a:ext cx="1910114" cy="1978079"/>
          </a:xfrm>
          <a:prstGeom prst="rect">
            <a:avLst/>
          </a:prstGeom>
          <a:noFill/>
          <a:ln>
            <a:noFill/>
          </a:ln>
        </p:spPr>
      </p:pic>
      <p:sp>
        <p:nvSpPr>
          <p:cNvPr id="336" name="Google Shape;336;p6"/>
          <p:cNvSpPr txBox="1"/>
          <p:nvPr/>
        </p:nvSpPr>
        <p:spPr>
          <a:xfrm>
            <a:off x="11094569" y="6049959"/>
            <a:ext cx="111601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(Hutson, 2018)</a:t>
            </a:r>
            <a:endParaRPr/>
          </a:p>
        </p:txBody>
      </p:sp>
      <p:sp>
        <p:nvSpPr>
          <p:cNvPr id="337" name="Google Shape;337;p6"/>
          <p:cNvSpPr/>
          <p:nvPr/>
        </p:nvSpPr>
        <p:spPr>
          <a:xfrm>
            <a:off x="634930" y="5353644"/>
            <a:ext cx="10148974" cy="869038"/>
          </a:xfrm>
          <a:prstGeom prst="roundRect">
            <a:avLst>
              <a:gd fmla="val 7408" name="adj"/>
            </a:avLst>
          </a:prstGeom>
          <a:solidFill>
            <a:srgbClr val="D8E2F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66">
                <a:solidFill>
                  <a:schemeClr val="dk1"/>
                </a:solidFill>
                <a:latin typeface="Calibri"/>
                <a:ea typeface="Calibri"/>
                <a:cs typeface="Calibri"/>
                <a:sym typeface="Calibri"/>
              </a:rPr>
              <a:t>Downstream implications</a:t>
            </a:r>
            <a:endParaRPr b="1" sz="1466">
              <a:solidFill>
                <a:schemeClr val="dk1"/>
              </a:solidFill>
              <a:latin typeface="Calibri"/>
              <a:ea typeface="Calibri"/>
              <a:cs typeface="Calibri"/>
              <a:sym typeface="Calibri"/>
            </a:endParaRPr>
          </a:p>
        </p:txBody>
      </p:sp>
      <p:sp>
        <p:nvSpPr>
          <p:cNvPr id="338" name="Google Shape;338;p6"/>
          <p:cNvSpPr/>
          <p:nvPr/>
        </p:nvSpPr>
        <p:spPr>
          <a:xfrm>
            <a:off x="2896305" y="3302286"/>
            <a:ext cx="7887601" cy="606390"/>
          </a:xfrm>
          <a:prstGeom prst="roundRect">
            <a:avLst>
              <a:gd fmla="val 16667" name="adj"/>
            </a:avLst>
          </a:prstGeom>
          <a:solidFill>
            <a:srgbClr val="D8D8D8"/>
          </a:solidFill>
          <a:ln>
            <a:noFill/>
          </a:ln>
        </p:spPr>
        <p:txBody>
          <a:bodyPr anchorCtr="0" anchor="t" bIns="121875" lIns="121875" spcFirstLastPara="1" rIns="91425" wrap="square" tIns="121875">
            <a:noAutofit/>
          </a:bodyPr>
          <a:lstStyle/>
          <a:p>
            <a:pPr indent="0" lvl="0" marL="0" marR="0" rtl="0" algn="l">
              <a:spcBef>
                <a:spcPts val="0"/>
              </a:spcBef>
              <a:spcAft>
                <a:spcPts val="0"/>
              </a:spcAft>
              <a:buNone/>
            </a:pPr>
            <a:r>
              <a:t/>
            </a:r>
            <a:endParaRPr sz="1600">
              <a:solidFill>
                <a:srgbClr val="FFFFFF"/>
              </a:solidFill>
              <a:latin typeface="Roboto"/>
              <a:ea typeface="Roboto"/>
              <a:cs typeface="Roboto"/>
              <a:sym typeface="Roboto"/>
            </a:endParaRPr>
          </a:p>
        </p:txBody>
      </p:sp>
      <p:sp>
        <p:nvSpPr>
          <p:cNvPr id="339" name="Google Shape;339;p6"/>
          <p:cNvSpPr/>
          <p:nvPr/>
        </p:nvSpPr>
        <p:spPr>
          <a:xfrm>
            <a:off x="870987" y="3451506"/>
            <a:ext cx="1315703" cy="308886"/>
          </a:xfrm>
          <a:prstGeom prst="roundRect">
            <a:avLst>
              <a:gd fmla="val 7408"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chemeClr val="dk1"/>
                </a:solidFill>
                <a:latin typeface="Calibri"/>
                <a:ea typeface="Calibri"/>
                <a:cs typeface="Calibri"/>
                <a:sym typeface="Calibri"/>
              </a:rPr>
              <a:t>Patient care</a:t>
            </a:r>
            <a:endParaRPr/>
          </a:p>
        </p:txBody>
      </p:sp>
      <p:sp>
        <p:nvSpPr>
          <p:cNvPr id="340" name="Google Shape;340;p6"/>
          <p:cNvSpPr/>
          <p:nvPr/>
        </p:nvSpPr>
        <p:spPr>
          <a:xfrm>
            <a:off x="4547585" y="3451506"/>
            <a:ext cx="1508091" cy="308886"/>
          </a:xfrm>
          <a:prstGeom prst="roundRect">
            <a:avLst>
              <a:gd fmla="val 7408"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chemeClr val="dk1"/>
                </a:solidFill>
                <a:latin typeface="Calibri"/>
                <a:ea typeface="Calibri"/>
                <a:cs typeface="Calibri"/>
                <a:sym typeface="Calibri"/>
              </a:rPr>
              <a:t>Data collection</a:t>
            </a:r>
            <a:endParaRPr/>
          </a:p>
        </p:txBody>
      </p:sp>
      <p:sp>
        <p:nvSpPr>
          <p:cNvPr id="341" name="Google Shape;341;p6"/>
          <p:cNvSpPr/>
          <p:nvPr/>
        </p:nvSpPr>
        <p:spPr>
          <a:xfrm>
            <a:off x="3126630" y="3458600"/>
            <a:ext cx="643531" cy="321296"/>
          </a:xfrm>
          <a:prstGeom prst="can">
            <a:avLst>
              <a:gd fmla="val 2500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chemeClr val="dk1"/>
                </a:solidFill>
                <a:latin typeface="Calibri"/>
                <a:ea typeface="Calibri"/>
                <a:cs typeface="Calibri"/>
                <a:sym typeface="Calibri"/>
              </a:rPr>
              <a:t>EHR</a:t>
            </a:r>
            <a:endParaRPr/>
          </a:p>
        </p:txBody>
      </p:sp>
      <p:cxnSp>
        <p:nvCxnSpPr>
          <p:cNvPr id="342" name="Google Shape;342;p6"/>
          <p:cNvCxnSpPr/>
          <p:nvPr/>
        </p:nvCxnSpPr>
        <p:spPr>
          <a:xfrm>
            <a:off x="2512095" y="3605080"/>
            <a:ext cx="207870" cy="2837"/>
          </a:xfrm>
          <a:prstGeom prst="straightConnector1">
            <a:avLst/>
          </a:prstGeom>
          <a:solidFill>
            <a:schemeClr val="lt1"/>
          </a:solidFill>
          <a:ln cap="flat" cmpd="sng" w="12700">
            <a:solidFill>
              <a:schemeClr val="dk1"/>
            </a:solidFill>
            <a:prstDash val="solid"/>
            <a:miter lim="800000"/>
            <a:headEnd len="sm" w="sm" type="none"/>
            <a:tailEnd len="med" w="med" type="triangle"/>
          </a:ln>
        </p:spPr>
      </p:cxnSp>
      <p:cxnSp>
        <p:nvCxnSpPr>
          <p:cNvPr id="343" name="Google Shape;343;p6"/>
          <p:cNvCxnSpPr/>
          <p:nvPr/>
        </p:nvCxnSpPr>
        <p:spPr>
          <a:xfrm>
            <a:off x="4014308" y="3592850"/>
            <a:ext cx="207870" cy="2837"/>
          </a:xfrm>
          <a:prstGeom prst="straightConnector1">
            <a:avLst/>
          </a:prstGeom>
          <a:solidFill>
            <a:schemeClr val="lt1"/>
          </a:solidFill>
          <a:ln cap="flat" cmpd="sng" w="12700">
            <a:solidFill>
              <a:schemeClr val="dk1"/>
            </a:solidFill>
            <a:prstDash val="solid"/>
            <a:miter lim="800000"/>
            <a:headEnd len="sm" w="sm" type="none"/>
            <a:tailEnd len="med" w="med" type="triangle"/>
          </a:ln>
        </p:spPr>
      </p:cxnSp>
      <p:cxnSp>
        <p:nvCxnSpPr>
          <p:cNvPr id="344" name="Google Shape;344;p6"/>
          <p:cNvCxnSpPr/>
          <p:nvPr/>
        </p:nvCxnSpPr>
        <p:spPr>
          <a:xfrm>
            <a:off x="6381081" y="3603111"/>
            <a:ext cx="207870" cy="2837"/>
          </a:xfrm>
          <a:prstGeom prst="straightConnector1">
            <a:avLst/>
          </a:prstGeom>
          <a:solidFill>
            <a:schemeClr val="lt1"/>
          </a:solidFill>
          <a:ln cap="flat" cmpd="sng" w="12700">
            <a:solidFill>
              <a:schemeClr val="dk1"/>
            </a:solidFill>
            <a:prstDash val="solid"/>
            <a:miter lim="800000"/>
            <a:headEnd len="sm" w="sm" type="none"/>
            <a:tailEnd len="med" w="med" type="triangle"/>
          </a:ln>
        </p:spPr>
      </p:cxnSp>
      <p:sp>
        <p:nvSpPr>
          <p:cNvPr id="345" name="Google Shape;345;p6"/>
          <p:cNvSpPr/>
          <p:nvPr/>
        </p:nvSpPr>
        <p:spPr>
          <a:xfrm>
            <a:off x="6914356" y="3458600"/>
            <a:ext cx="1310056" cy="301792"/>
          </a:xfrm>
          <a:prstGeom prst="roundRect">
            <a:avLst>
              <a:gd fmla="val 7408"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chemeClr val="dk1"/>
                </a:solidFill>
                <a:latin typeface="Calibri"/>
                <a:ea typeface="Calibri"/>
                <a:cs typeface="Calibri"/>
                <a:sym typeface="Calibri"/>
              </a:rPr>
              <a:t>Data use</a:t>
            </a:r>
            <a:endParaRPr/>
          </a:p>
        </p:txBody>
      </p:sp>
      <p:sp>
        <p:nvSpPr>
          <p:cNvPr id="346" name="Google Shape;346;p6"/>
          <p:cNvSpPr/>
          <p:nvPr/>
        </p:nvSpPr>
        <p:spPr>
          <a:xfrm>
            <a:off x="9083094" y="3451506"/>
            <a:ext cx="1508091" cy="308886"/>
          </a:xfrm>
          <a:prstGeom prst="roundRect">
            <a:avLst>
              <a:gd fmla="val 7408"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chemeClr val="dk1"/>
                </a:solidFill>
                <a:latin typeface="Calibri"/>
                <a:ea typeface="Calibri"/>
                <a:cs typeface="Calibri"/>
                <a:sym typeface="Calibri"/>
              </a:rPr>
              <a:t>Data reporting</a:t>
            </a:r>
            <a:endParaRPr/>
          </a:p>
        </p:txBody>
      </p:sp>
      <p:cxnSp>
        <p:nvCxnSpPr>
          <p:cNvPr id="347" name="Google Shape;347;p6"/>
          <p:cNvCxnSpPr/>
          <p:nvPr/>
        </p:nvCxnSpPr>
        <p:spPr>
          <a:xfrm>
            <a:off x="8549819" y="3569767"/>
            <a:ext cx="207870" cy="2837"/>
          </a:xfrm>
          <a:prstGeom prst="straightConnector1">
            <a:avLst/>
          </a:prstGeom>
          <a:solidFill>
            <a:schemeClr val="lt1"/>
          </a:solidFill>
          <a:ln cap="flat" cmpd="sng" w="12700">
            <a:solidFill>
              <a:schemeClr val="dk1"/>
            </a:solidFill>
            <a:prstDash val="solid"/>
            <a:miter lim="800000"/>
            <a:headEnd len="sm" w="sm" type="none"/>
            <a:tailEnd len="med" w="med" type="triangle"/>
          </a:ln>
        </p:spPr>
      </p:cxnSp>
      <p:sp>
        <p:nvSpPr>
          <p:cNvPr id="348" name="Google Shape;348;p6"/>
          <p:cNvSpPr/>
          <p:nvPr/>
        </p:nvSpPr>
        <p:spPr>
          <a:xfrm>
            <a:off x="634932" y="4194438"/>
            <a:ext cx="10148975" cy="869038"/>
          </a:xfrm>
          <a:prstGeom prst="roundRect">
            <a:avLst>
              <a:gd fmla="val 7408" name="adj"/>
            </a:avLst>
          </a:prstGeom>
          <a:solidFill>
            <a:srgbClr val="FEE5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66">
                <a:solidFill>
                  <a:schemeClr val="dk1"/>
                </a:solidFill>
                <a:latin typeface="Calibri"/>
                <a:ea typeface="Calibri"/>
                <a:cs typeface="Calibri"/>
                <a:sym typeface="Calibri"/>
              </a:rPr>
              <a:t>Reproducibility challenges</a:t>
            </a:r>
            <a:endParaRPr b="1" sz="1466">
              <a:solidFill>
                <a:schemeClr val="dk1"/>
              </a:solidFill>
              <a:latin typeface="Calibri"/>
              <a:ea typeface="Calibri"/>
              <a:cs typeface="Calibri"/>
              <a:sym typeface="Calibri"/>
            </a:endParaRPr>
          </a:p>
        </p:txBody>
      </p:sp>
      <p:sp>
        <p:nvSpPr>
          <p:cNvPr id="349" name="Google Shape;349;p6"/>
          <p:cNvSpPr/>
          <p:nvPr/>
        </p:nvSpPr>
        <p:spPr>
          <a:xfrm>
            <a:off x="2453338" y="4403582"/>
            <a:ext cx="1768841" cy="659896"/>
          </a:xfrm>
          <a:prstGeom prst="roundRect">
            <a:avLst>
              <a:gd fmla="val 7408"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rgbClr val="000000"/>
                </a:solidFill>
                <a:latin typeface="Calibri"/>
                <a:ea typeface="Calibri"/>
                <a:cs typeface="Calibri"/>
                <a:sym typeface="Calibri"/>
              </a:rPr>
              <a:t>EHR heterogeneity and complexity</a:t>
            </a:r>
            <a:endParaRPr/>
          </a:p>
        </p:txBody>
      </p:sp>
      <p:sp>
        <p:nvSpPr>
          <p:cNvPr id="350" name="Google Shape;350;p6"/>
          <p:cNvSpPr/>
          <p:nvPr/>
        </p:nvSpPr>
        <p:spPr>
          <a:xfrm>
            <a:off x="1040613" y="4403580"/>
            <a:ext cx="971586" cy="659896"/>
          </a:xfrm>
          <a:prstGeom prst="roundRect">
            <a:avLst>
              <a:gd fmla="val 7408"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rgbClr val="000000"/>
                </a:solidFill>
                <a:latin typeface="Calibri"/>
                <a:ea typeface="Calibri"/>
                <a:cs typeface="Calibri"/>
                <a:sym typeface="Calibri"/>
              </a:rPr>
              <a:t>Practice variation </a:t>
            </a:r>
            <a:endParaRPr/>
          </a:p>
        </p:txBody>
      </p:sp>
      <p:sp>
        <p:nvSpPr>
          <p:cNvPr id="351" name="Google Shape;351;p6"/>
          <p:cNvSpPr/>
          <p:nvPr/>
        </p:nvSpPr>
        <p:spPr>
          <a:xfrm>
            <a:off x="4268424" y="4403582"/>
            <a:ext cx="2212598" cy="662129"/>
          </a:xfrm>
          <a:prstGeom prst="roundRect">
            <a:avLst>
              <a:gd fmla="val 7408"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rgbClr val="000000"/>
                </a:solidFill>
                <a:latin typeface="Calibri"/>
                <a:ea typeface="Calibri"/>
                <a:cs typeface="Calibri"/>
                <a:sym typeface="Calibri"/>
              </a:rPr>
              <a:t>Data silo and lack of semantic interoperability</a:t>
            </a:r>
            <a:endParaRPr/>
          </a:p>
        </p:txBody>
      </p:sp>
      <p:sp>
        <p:nvSpPr>
          <p:cNvPr id="352" name="Google Shape;352;p6"/>
          <p:cNvSpPr/>
          <p:nvPr/>
        </p:nvSpPr>
        <p:spPr>
          <a:xfrm>
            <a:off x="6914356" y="4403582"/>
            <a:ext cx="1286612" cy="662129"/>
          </a:xfrm>
          <a:prstGeom prst="roundRect">
            <a:avLst>
              <a:gd fmla="val 7408"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rgbClr val="000000"/>
                </a:solidFill>
                <a:latin typeface="Calibri"/>
                <a:ea typeface="Calibri"/>
                <a:cs typeface="Calibri"/>
                <a:sym typeface="Calibri"/>
              </a:rPr>
              <a:t>No data and code sharing</a:t>
            </a:r>
            <a:endParaRPr/>
          </a:p>
        </p:txBody>
      </p:sp>
      <p:sp>
        <p:nvSpPr>
          <p:cNvPr id="353" name="Google Shape;353;p6"/>
          <p:cNvSpPr/>
          <p:nvPr/>
        </p:nvSpPr>
        <p:spPr>
          <a:xfrm>
            <a:off x="9025401" y="4405352"/>
            <a:ext cx="1629775" cy="662129"/>
          </a:xfrm>
          <a:prstGeom prst="roundRect">
            <a:avLst>
              <a:gd fmla="val 7408"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66">
                <a:solidFill>
                  <a:srgbClr val="000000"/>
                </a:solidFill>
                <a:latin typeface="Calibri"/>
                <a:ea typeface="Calibri"/>
                <a:cs typeface="Calibri"/>
                <a:sym typeface="Calibri"/>
              </a:rPr>
              <a:t>Lack of reporting standard</a:t>
            </a:r>
            <a:endParaRPr/>
          </a:p>
        </p:txBody>
      </p:sp>
      <p:sp>
        <p:nvSpPr>
          <p:cNvPr id="354" name="Google Shape;354;p6"/>
          <p:cNvSpPr/>
          <p:nvPr/>
        </p:nvSpPr>
        <p:spPr>
          <a:xfrm>
            <a:off x="5772781" y="5724139"/>
            <a:ext cx="4472206" cy="342417"/>
          </a:xfrm>
          <a:prstGeom prst="roundRect">
            <a:avLst>
              <a:gd fmla="val 7408" name="adj"/>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6">
                <a:solidFill>
                  <a:schemeClr val="dk1"/>
                </a:solidFill>
                <a:latin typeface="Calibri"/>
                <a:ea typeface="Calibri"/>
                <a:cs typeface="Calibri"/>
                <a:sym typeface="Calibri"/>
              </a:rPr>
              <a:t>Outcome</a:t>
            </a:r>
            <a:r>
              <a:rPr lang="en-US" sz="1466">
                <a:solidFill>
                  <a:schemeClr val="dk1"/>
                </a:solidFill>
                <a:latin typeface="Calibri"/>
                <a:ea typeface="Calibri"/>
                <a:cs typeface="Calibri"/>
                <a:sym typeface="Calibri"/>
              </a:rPr>
              <a:t>: interpretability, variability, and validity</a:t>
            </a:r>
            <a:endParaRPr/>
          </a:p>
        </p:txBody>
      </p:sp>
      <p:sp>
        <p:nvSpPr>
          <p:cNvPr id="355" name="Google Shape;355;p6"/>
          <p:cNvSpPr/>
          <p:nvPr/>
        </p:nvSpPr>
        <p:spPr>
          <a:xfrm>
            <a:off x="1577226" y="5724139"/>
            <a:ext cx="3656640" cy="342417"/>
          </a:xfrm>
          <a:prstGeom prst="roundRect">
            <a:avLst>
              <a:gd fmla="val 7408" name="adj"/>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66">
                <a:solidFill>
                  <a:schemeClr val="dk1"/>
                </a:solidFill>
                <a:latin typeface="Calibri"/>
                <a:ea typeface="Calibri"/>
                <a:cs typeface="Calibri"/>
                <a:sym typeface="Calibri"/>
              </a:rPr>
              <a:t>Process</a:t>
            </a:r>
            <a:r>
              <a:rPr lang="en-US" sz="1466">
                <a:solidFill>
                  <a:schemeClr val="dk1"/>
                </a:solidFill>
                <a:latin typeface="Calibri"/>
                <a:ea typeface="Calibri"/>
                <a:cs typeface="Calibri"/>
                <a:sym typeface="Calibri"/>
              </a:rPr>
              <a:t>: transparency and variability</a:t>
            </a:r>
            <a:endParaRPr/>
          </a:p>
        </p:txBody>
      </p:sp>
      <p:sp>
        <p:nvSpPr>
          <p:cNvPr id="356" name="Google Shape;356;p6"/>
          <p:cNvSpPr txBox="1"/>
          <p:nvPr/>
        </p:nvSpPr>
        <p:spPr>
          <a:xfrm>
            <a:off x="611395" y="3089390"/>
            <a:ext cx="2403675" cy="3179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66">
                <a:solidFill>
                  <a:schemeClr val="dk1"/>
                </a:solidFill>
                <a:latin typeface="Calibri"/>
                <a:ea typeface="Calibri"/>
                <a:cs typeface="Calibri"/>
                <a:sym typeface="Calibri"/>
              </a:rPr>
              <a:t>Secondary use of EHRs</a:t>
            </a:r>
            <a:endParaRPr b="1" sz="1466">
              <a:solidFill>
                <a:schemeClr val="dk1"/>
              </a:solidFill>
              <a:latin typeface="Calibri"/>
              <a:ea typeface="Calibri"/>
              <a:cs typeface="Calibri"/>
              <a:sym typeface="Calibri"/>
            </a:endParaRPr>
          </a:p>
        </p:txBody>
      </p:sp>
      <p:sp>
        <p:nvSpPr>
          <p:cNvPr id="357" name="Google Shape;357;p6"/>
          <p:cNvSpPr/>
          <p:nvPr/>
        </p:nvSpPr>
        <p:spPr>
          <a:xfrm rot="5400000">
            <a:off x="5476460" y="3895591"/>
            <a:ext cx="229859" cy="306367"/>
          </a:xfrm>
          <a:prstGeom prst="rightArrow">
            <a:avLst>
              <a:gd fmla="val 50000" name="adj1"/>
              <a:gd fmla="val 50000" name="adj2"/>
            </a:avLst>
          </a:prstGeom>
          <a:solidFill>
            <a:srgbClr val="FFD966"/>
          </a:solidFill>
          <a:ln>
            <a:noFill/>
          </a:ln>
        </p:spPr>
        <p:txBody>
          <a:bodyPr anchorCtr="0" anchor="t" bIns="34250" lIns="68550" spcFirstLastPara="1" rIns="68550" wrap="square" tIns="34250">
            <a:noAutofit/>
          </a:bodyPr>
          <a:lstStyle/>
          <a:p>
            <a:pPr indent="0" lvl="0" marL="0" marR="0" rtl="0" algn="l">
              <a:spcBef>
                <a:spcPts val="0"/>
              </a:spcBef>
              <a:spcAft>
                <a:spcPts val="0"/>
              </a:spcAft>
              <a:buNone/>
            </a:pPr>
            <a:r>
              <a:t/>
            </a:r>
            <a:endParaRPr sz="2399">
              <a:solidFill>
                <a:schemeClr val="dk1"/>
              </a:solidFill>
              <a:latin typeface="Calibri"/>
              <a:ea typeface="Calibri"/>
              <a:cs typeface="Calibri"/>
              <a:sym typeface="Calibri"/>
            </a:endParaRPr>
          </a:p>
        </p:txBody>
      </p:sp>
      <p:sp>
        <p:nvSpPr>
          <p:cNvPr id="358" name="Google Shape;358;p6"/>
          <p:cNvSpPr/>
          <p:nvPr/>
        </p:nvSpPr>
        <p:spPr>
          <a:xfrm rot="5400000">
            <a:off x="5476459" y="5085995"/>
            <a:ext cx="229859" cy="306367"/>
          </a:xfrm>
          <a:prstGeom prst="rightArrow">
            <a:avLst>
              <a:gd fmla="val 50000" name="adj1"/>
              <a:gd fmla="val 50000" name="adj2"/>
            </a:avLst>
          </a:prstGeom>
          <a:solidFill>
            <a:srgbClr val="FFD966"/>
          </a:solidFill>
          <a:ln>
            <a:noFill/>
          </a:ln>
        </p:spPr>
        <p:txBody>
          <a:bodyPr anchorCtr="0" anchor="t" bIns="34250" lIns="68550" spcFirstLastPara="1" rIns="68550" wrap="square" tIns="34250">
            <a:noAutofit/>
          </a:bodyPr>
          <a:lstStyle/>
          <a:p>
            <a:pPr indent="0" lvl="0" marL="0" marR="0" rtl="0" algn="l">
              <a:spcBef>
                <a:spcPts val="0"/>
              </a:spcBef>
              <a:spcAft>
                <a:spcPts val="0"/>
              </a:spcAft>
              <a:buNone/>
            </a:pPr>
            <a:r>
              <a:t/>
            </a:r>
            <a:endParaRPr sz="2399">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
          <p:cNvSpPr txBox="1"/>
          <p:nvPr>
            <p:ph type="title"/>
          </p:nvPr>
        </p:nvSpPr>
        <p:spPr>
          <a:xfrm>
            <a:off x="731704" y="537485"/>
            <a:ext cx="9042906" cy="4266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Model Portability</a:t>
            </a:r>
            <a:endParaRPr/>
          </a:p>
        </p:txBody>
      </p:sp>
      <p:sp>
        <p:nvSpPr>
          <p:cNvPr id="365" name="Google Shape;365;p7"/>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sz="1333"/>
          </a:p>
        </p:txBody>
      </p:sp>
      <p:pic>
        <p:nvPicPr>
          <p:cNvPr descr="Graphical user interface, text, application&#10;&#10;Description automatically generated" id="366" name="Google Shape;366;p7"/>
          <p:cNvPicPr preferRelativeResize="0"/>
          <p:nvPr>
            <p:ph idx="1" type="body"/>
          </p:nvPr>
        </p:nvPicPr>
        <p:blipFill rotWithShape="1">
          <a:blip r:embed="rId3">
            <a:alphaModFix/>
          </a:blip>
          <a:srcRect b="0" l="0" r="0" t="0"/>
          <a:stretch/>
        </p:blipFill>
        <p:spPr>
          <a:xfrm>
            <a:off x="567779" y="1575857"/>
            <a:ext cx="10737170" cy="2753120"/>
          </a:xfrm>
          <a:prstGeom prst="rect">
            <a:avLst/>
          </a:prstGeom>
          <a:noFill/>
          <a:ln>
            <a:noFill/>
          </a:ln>
        </p:spPr>
      </p:pic>
      <p:sp>
        <p:nvSpPr>
          <p:cNvPr id="367" name="Google Shape;367;p7"/>
          <p:cNvSpPr txBox="1"/>
          <p:nvPr/>
        </p:nvSpPr>
        <p:spPr>
          <a:xfrm>
            <a:off x="634931" y="4328977"/>
            <a:ext cx="10989291" cy="1077026"/>
          </a:xfrm>
          <a:prstGeom prst="rect">
            <a:avLst/>
          </a:prstGeom>
          <a:noFill/>
          <a:ln>
            <a:noFill/>
          </a:ln>
        </p:spPr>
        <p:txBody>
          <a:bodyPr anchorCtr="0" anchor="t" bIns="45700" lIns="91425" spcFirstLastPara="1" rIns="91425" wrap="square" tIns="45700">
            <a:spAutoFit/>
          </a:bodyPr>
          <a:lstStyle/>
          <a:p>
            <a:pPr indent="-457086" lvl="0" marL="457086" marR="0" rtl="0" algn="l">
              <a:spcBef>
                <a:spcPts val="0"/>
              </a:spcBef>
              <a:spcAft>
                <a:spcPts val="0"/>
              </a:spcAft>
              <a:buClr>
                <a:schemeClr val="dk1"/>
              </a:buClr>
              <a:buSzPts val="2133"/>
              <a:buFont typeface="Arial"/>
              <a:buChar char="•"/>
            </a:pPr>
            <a:r>
              <a:rPr lang="en-US" sz="2133">
                <a:solidFill>
                  <a:schemeClr val="dk1"/>
                </a:solidFill>
                <a:latin typeface="Calibri"/>
                <a:ea typeface="Calibri"/>
                <a:cs typeface="Calibri"/>
                <a:sym typeface="Calibri"/>
              </a:rPr>
              <a:t>The evaluation conducted on the Epic sepsis model on a large-scale cohort of 27,697 patients</a:t>
            </a:r>
            <a:endParaRPr/>
          </a:p>
          <a:p>
            <a:pPr indent="-457086" lvl="0" marL="457086" marR="0" rtl="0" algn="l">
              <a:spcBef>
                <a:spcPts val="0"/>
              </a:spcBef>
              <a:spcAft>
                <a:spcPts val="0"/>
              </a:spcAft>
              <a:buClr>
                <a:schemeClr val="dk1"/>
              </a:buClr>
              <a:buSzPts val="2133"/>
              <a:buFont typeface="Arial"/>
              <a:buChar char="•"/>
            </a:pPr>
            <a:r>
              <a:rPr lang="en-US" sz="2133">
                <a:solidFill>
                  <a:schemeClr val="dk1"/>
                </a:solidFill>
                <a:latin typeface="Calibri"/>
                <a:ea typeface="Calibri"/>
                <a:cs typeface="Calibri"/>
                <a:sym typeface="Calibri"/>
              </a:rPr>
              <a:t>The observed model performance (AUC, 0.63) </a:t>
            </a:r>
            <a:endParaRPr/>
          </a:p>
          <a:p>
            <a:pPr indent="-457086" lvl="0" marL="457086" marR="0" rtl="0" algn="l">
              <a:spcBef>
                <a:spcPts val="0"/>
              </a:spcBef>
              <a:spcAft>
                <a:spcPts val="0"/>
              </a:spcAft>
              <a:buClr>
                <a:schemeClr val="dk1"/>
              </a:buClr>
              <a:buSzPts val="2133"/>
              <a:buFont typeface="Arial"/>
              <a:buChar char="•"/>
            </a:pPr>
            <a:r>
              <a:rPr lang="en-US" sz="2133">
                <a:solidFill>
                  <a:schemeClr val="dk1"/>
                </a:solidFill>
                <a:latin typeface="Calibri"/>
                <a:ea typeface="Calibri"/>
                <a:cs typeface="Calibri"/>
                <a:sym typeface="Calibri"/>
              </a:rPr>
              <a:t>Internal documentation (AUC, 0.76-0.83) </a:t>
            </a:r>
            <a:endParaRPr/>
          </a:p>
        </p:txBody>
      </p:sp>
      <p:sp>
        <p:nvSpPr>
          <p:cNvPr id="368" name="Google Shape;368;p7"/>
          <p:cNvSpPr txBox="1"/>
          <p:nvPr/>
        </p:nvSpPr>
        <p:spPr>
          <a:xfrm>
            <a:off x="10624987" y="5956614"/>
            <a:ext cx="1565427"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(Wong et al, 2021)</a:t>
            </a:r>
            <a:endParaRPr/>
          </a:p>
        </p:txBody>
      </p:sp>
      <p:sp>
        <p:nvSpPr>
          <p:cNvPr id="369" name="Google Shape;369;p7"/>
          <p:cNvSpPr txBox="1"/>
          <p:nvPr/>
        </p:nvSpPr>
        <p:spPr>
          <a:xfrm>
            <a:off x="634929" y="1069839"/>
            <a:ext cx="11113340" cy="379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66">
                <a:solidFill>
                  <a:srgbClr val="595959"/>
                </a:solidFill>
                <a:latin typeface="Calibri"/>
                <a:ea typeface="Calibri"/>
                <a:cs typeface="Calibri"/>
                <a:sym typeface="Calibri"/>
              </a:rPr>
              <a:t>Issues continue with the integration of informatics and AI in clinical environment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g2c39f6d03b0_7_391"/>
          <p:cNvPicPr preferRelativeResize="0"/>
          <p:nvPr/>
        </p:nvPicPr>
        <p:blipFill>
          <a:blip r:embed="rId3">
            <a:alphaModFix/>
          </a:blip>
          <a:stretch>
            <a:fillRect/>
          </a:stretch>
        </p:blipFill>
        <p:spPr>
          <a:xfrm>
            <a:off x="9507350" y="2762850"/>
            <a:ext cx="2028800" cy="2630173"/>
          </a:xfrm>
          <a:prstGeom prst="rect">
            <a:avLst/>
          </a:prstGeom>
          <a:noFill/>
          <a:ln>
            <a:noFill/>
          </a:ln>
        </p:spPr>
      </p:pic>
      <p:sp>
        <p:nvSpPr>
          <p:cNvPr id="115" name="Google Shape;115;g2c39f6d03b0_7_391"/>
          <p:cNvSpPr txBox="1"/>
          <p:nvPr/>
        </p:nvSpPr>
        <p:spPr>
          <a:xfrm>
            <a:off x="620800" y="3102550"/>
            <a:ext cx="3209100" cy="1403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Hongfang Liu, PhD</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Professor and </a:t>
            </a:r>
            <a:r>
              <a:rPr lang="en-US" sz="2200">
                <a:solidFill>
                  <a:schemeClr val="dk1"/>
                </a:solidFill>
                <a:latin typeface="Calibri"/>
                <a:ea typeface="Calibri"/>
                <a:cs typeface="Calibri"/>
                <a:sym typeface="Calibri"/>
              </a:rPr>
              <a:t>Director, Center of TEAM-AI, UTHealth Houston</a:t>
            </a:r>
            <a:endParaRPr sz="1200"/>
          </a:p>
        </p:txBody>
      </p:sp>
      <p:sp>
        <p:nvSpPr>
          <p:cNvPr id="116" name="Google Shape;116;g2c39f6d03b0_7_391"/>
          <p:cNvSpPr txBox="1"/>
          <p:nvPr/>
        </p:nvSpPr>
        <p:spPr>
          <a:xfrm>
            <a:off x="8926238" y="5322725"/>
            <a:ext cx="3209100" cy="1403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Liwei Wang, MD, PhD</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Associate Professor</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Center of TEAM-AI, UTHealth Houston</a:t>
            </a:r>
            <a:endParaRPr sz="1200"/>
          </a:p>
        </p:txBody>
      </p:sp>
      <p:pic>
        <p:nvPicPr>
          <p:cNvPr id="117" name="Google Shape;117;g2c39f6d03b0_7_391"/>
          <p:cNvPicPr preferRelativeResize="0"/>
          <p:nvPr/>
        </p:nvPicPr>
        <p:blipFill>
          <a:blip r:embed="rId4">
            <a:alphaModFix/>
          </a:blip>
          <a:stretch>
            <a:fillRect/>
          </a:stretch>
        </p:blipFill>
        <p:spPr>
          <a:xfrm>
            <a:off x="6646025" y="99700"/>
            <a:ext cx="1902250" cy="2663160"/>
          </a:xfrm>
          <a:prstGeom prst="rect">
            <a:avLst/>
          </a:prstGeom>
          <a:noFill/>
          <a:ln>
            <a:noFill/>
          </a:ln>
        </p:spPr>
      </p:pic>
      <p:pic>
        <p:nvPicPr>
          <p:cNvPr id="118" name="Google Shape;118;g2c39f6d03b0_7_391"/>
          <p:cNvPicPr preferRelativeResize="0"/>
          <p:nvPr/>
        </p:nvPicPr>
        <p:blipFill rotWithShape="1">
          <a:blip r:embed="rId5">
            <a:alphaModFix/>
          </a:blip>
          <a:srcRect b="17634" l="4625" r="0" t="0"/>
          <a:stretch/>
        </p:blipFill>
        <p:spPr>
          <a:xfrm>
            <a:off x="4065725" y="2711237"/>
            <a:ext cx="2028800" cy="2756849"/>
          </a:xfrm>
          <a:prstGeom prst="rect">
            <a:avLst/>
          </a:prstGeom>
          <a:noFill/>
          <a:ln>
            <a:noFill/>
          </a:ln>
        </p:spPr>
      </p:pic>
      <p:sp>
        <p:nvSpPr>
          <p:cNvPr id="119" name="Google Shape;119;g2c39f6d03b0_7_391"/>
          <p:cNvSpPr txBox="1"/>
          <p:nvPr/>
        </p:nvSpPr>
        <p:spPr>
          <a:xfrm>
            <a:off x="5992588" y="2856600"/>
            <a:ext cx="3209100" cy="1403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Sunyang Fu</a:t>
            </a:r>
            <a:r>
              <a:rPr lang="en-US" sz="2200">
                <a:solidFill>
                  <a:schemeClr val="dk1"/>
                </a:solidFill>
                <a:latin typeface="Calibri"/>
                <a:ea typeface="Calibri"/>
                <a:cs typeface="Calibri"/>
                <a:sym typeface="Calibri"/>
              </a:rPr>
              <a:t>, PhD, MHI</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Assistant Professor</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Center of TEAM-AI, UTHealth Houston</a:t>
            </a:r>
            <a:endParaRPr sz="1200"/>
          </a:p>
        </p:txBody>
      </p:sp>
      <p:sp>
        <p:nvSpPr>
          <p:cNvPr id="120" name="Google Shape;120;g2c39f6d03b0_7_391"/>
          <p:cNvSpPr txBox="1"/>
          <p:nvPr/>
        </p:nvSpPr>
        <p:spPr>
          <a:xfrm>
            <a:off x="3475563" y="5468075"/>
            <a:ext cx="3209100" cy="1403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Andrew Wen, MS</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Data Scientist II</a:t>
            </a:r>
            <a:endParaRPr sz="22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US" sz="2200">
                <a:solidFill>
                  <a:schemeClr val="dk1"/>
                </a:solidFill>
                <a:latin typeface="Calibri"/>
                <a:ea typeface="Calibri"/>
                <a:cs typeface="Calibri"/>
                <a:sym typeface="Calibri"/>
              </a:rPr>
              <a:t>Center of TEAM-AI, UTHealth Houston</a:t>
            </a:r>
            <a:endParaRPr sz="1200"/>
          </a:p>
        </p:txBody>
      </p:sp>
      <p:pic>
        <p:nvPicPr>
          <p:cNvPr id="121" name="Google Shape;121;g2c39f6d03b0_7_391"/>
          <p:cNvPicPr preferRelativeResize="0"/>
          <p:nvPr/>
        </p:nvPicPr>
        <p:blipFill>
          <a:blip r:embed="rId6">
            <a:alphaModFix/>
          </a:blip>
          <a:stretch>
            <a:fillRect/>
          </a:stretch>
        </p:blipFill>
        <p:spPr>
          <a:xfrm>
            <a:off x="1176200" y="99700"/>
            <a:ext cx="2098310" cy="27977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8"/>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sz="1333"/>
          </a:p>
        </p:txBody>
      </p:sp>
      <p:sp>
        <p:nvSpPr>
          <p:cNvPr id="376" name="Google Shape;376;p8"/>
          <p:cNvSpPr txBox="1"/>
          <p:nvPr/>
        </p:nvSpPr>
        <p:spPr>
          <a:xfrm>
            <a:off x="10372227" y="5980772"/>
            <a:ext cx="165878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(Sambasivan, 2021,CHI)</a:t>
            </a:r>
            <a:endParaRPr/>
          </a:p>
        </p:txBody>
      </p:sp>
      <p:sp>
        <p:nvSpPr>
          <p:cNvPr id="377" name="Google Shape;377;p8"/>
          <p:cNvSpPr txBox="1"/>
          <p:nvPr>
            <p:ph type="title"/>
          </p:nvPr>
        </p:nvSpPr>
        <p:spPr>
          <a:xfrm>
            <a:off x="731704" y="537485"/>
            <a:ext cx="9042906" cy="4266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Data Cascades</a:t>
            </a:r>
            <a:endParaRPr/>
          </a:p>
        </p:txBody>
      </p:sp>
      <p:sp>
        <p:nvSpPr>
          <p:cNvPr id="378" name="Google Shape;378;p8"/>
          <p:cNvSpPr txBox="1"/>
          <p:nvPr/>
        </p:nvSpPr>
        <p:spPr>
          <a:xfrm>
            <a:off x="727415" y="4664456"/>
            <a:ext cx="10609780" cy="7487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133">
                <a:solidFill>
                  <a:schemeClr val="dk1"/>
                </a:solidFill>
                <a:latin typeface="Calibri"/>
                <a:ea typeface="Calibri"/>
                <a:cs typeface="Calibri"/>
                <a:sym typeface="Calibri"/>
              </a:rPr>
              <a:t>“We observe that data cascades often originate early in the lifecycle of a machine learning system, at the stage of data definition and collection.”</a:t>
            </a:r>
            <a:endParaRPr/>
          </a:p>
        </p:txBody>
      </p:sp>
      <p:pic>
        <p:nvPicPr>
          <p:cNvPr descr="Graphical user interface, text, application, email&#10;&#10;Description automatically generated" id="379" name="Google Shape;379;p8"/>
          <p:cNvPicPr preferRelativeResize="0"/>
          <p:nvPr>
            <p:ph idx="1" type="body"/>
          </p:nvPr>
        </p:nvPicPr>
        <p:blipFill rotWithShape="1">
          <a:blip r:embed="rId3">
            <a:alphaModFix/>
          </a:blip>
          <a:srcRect b="11206" l="0" r="0" t="0"/>
          <a:stretch/>
        </p:blipFill>
        <p:spPr>
          <a:xfrm>
            <a:off x="727415" y="1111820"/>
            <a:ext cx="10737170" cy="2915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9"/>
          <p:cNvSpPr txBox="1"/>
          <p:nvPr>
            <p:ph type="title"/>
          </p:nvPr>
        </p:nvSpPr>
        <p:spPr>
          <a:xfrm>
            <a:off x="731704" y="537485"/>
            <a:ext cx="9042906" cy="4266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Heterogeneity of EHR Settings</a:t>
            </a:r>
            <a:endParaRPr/>
          </a:p>
        </p:txBody>
      </p:sp>
      <p:sp>
        <p:nvSpPr>
          <p:cNvPr id="386" name="Google Shape;386;p9"/>
          <p:cNvSpPr txBox="1"/>
          <p:nvPr/>
        </p:nvSpPr>
        <p:spPr>
          <a:xfrm>
            <a:off x="634929" y="1069839"/>
            <a:ext cx="11113340" cy="379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66">
                <a:solidFill>
                  <a:srgbClr val="595959"/>
                </a:solidFill>
                <a:latin typeface="Calibri"/>
                <a:ea typeface="Calibri"/>
                <a:cs typeface="Calibri"/>
                <a:sym typeface="Calibri"/>
              </a:rPr>
              <a:t>EHR systems, processes and environments have a significant impact on the form and format of clinical data</a:t>
            </a:r>
            <a:endParaRPr/>
          </a:p>
        </p:txBody>
      </p:sp>
      <p:sp>
        <p:nvSpPr>
          <p:cNvPr id="387" name="Google Shape;387;p9"/>
          <p:cNvSpPr/>
          <p:nvPr/>
        </p:nvSpPr>
        <p:spPr>
          <a:xfrm>
            <a:off x="731705" y="1818750"/>
            <a:ext cx="3446581" cy="346280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t" bIns="121875" lIns="121875" spcFirstLastPara="1" rIns="91425" wrap="square" tIns="121875">
            <a:noAutofit/>
          </a:bodyPr>
          <a:lstStyle/>
          <a:p>
            <a:pPr indent="0" lvl="0" marL="0" marR="0" rtl="0" algn="ctr">
              <a:spcBef>
                <a:spcPts val="0"/>
              </a:spcBef>
              <a:spcAft>
                <a:spcPts val="0"/>
              </a:spcAft>
              <a:buNone/>
            </a:pPr>
            <a:r>
              <a:rPr b="1" lang="en-US" sz="1866">
                <a:solidFill>
                  <a:schemeClr val="dk1"/>
                </a:solidFill>
                <a:latin typeface="Calibri"/>
                <a:ea typeface="Calibri"/>
                <a:cs typeface="Calibri"/>
                <a:sym typeface="Calibri"/>
              </a:rPr>
              <a:t>EHR Systems</a:t>
            </a:r>
            <a:endParaRPr/>
          </a:p>
          <a:p>
            <a:pPr indent="-279305" lvl="0" marL="380905"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380905" lvl="0" marL="38090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Standard and Interoperability</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380905" lvl="0" marL="380905"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Built-in functionality</a:t>
            </a:r>
            <a:endParaRPr/>
          </a:p>
          <a:p>
            <a:pPr indent="-380904" lvl="1" marL="990351" marR="0" rtl="0" algn="l">
              <a:spcBef>
                <a:spcPts val="0"/>
              </a:spcBef>
              <a:spcAft>
                <a:spcPts val="0"/>
              </a:spcAft>
              <a:buClr>
                <a:schemeClr val="dk1"/>
              </a:buClr>
              <a:buSzPts val="1466"/>
              <a:buFont typeface="Arial"/>
              <a:buChar char="•"/>
            </a:pPr>
            <a:r>
              <a:rPr b="0" i="0" lang="en-US" sz="1466" u="none" cap="none" strike="noStrike">
                <a:solidFill>
                  <a:schemeClr val="dk1"/>
                </a:solidFill>
                <a:latin typeface="Calibri"/>
                <a:ea typeface="Calibri"/>
                <a:cs typeface="Calibri"/>
                <a:sym typeface="Calibri"/>
              </a:rPr>
              <a:t>Templates</a:t>
            </a:r>
            <a:endParaRPr/>
          </a:p>
          <a:p>
            <a:pPr indent="-380904" lvl="1" marL="990351" marR="0" rtl="0" algn="l">
              <a:spcBef>
                <a:spcPts val="0"/>
              </a:spcBef>
              <a:spcAft>
                <a:spcPts val="0"/>
              </a:spcAft>
              <a:buClr>
                <a:schemeClr val="dk1"/>
              </a:buClr>
              <a:buSzPts val="1466"/>
              <a:buFont typeface="Arial"/>
              <a:buChar char="•"/>
            </a:pPr>
            <a:r>
              <a:rPr b="0" i="0" lang="en-US" sz="1466" u="none" cap="none" strike="noStrike">
                <a:solidFill>
                  <a:schemeClr val="dk1"/>
                </a:solidFill>
                <a:latin typeface="Calibri"/>
                <a:ea typeface="Calibri"/>
                <a:cs typeface="Calibri"/>
                <a:sym typeface="Calibri"/>
              </a:rPr>
              <a:t>Smart forms</a:t>
            </a:r>
            <a:endParaRPr/>
          </a:p>
          <a:p>
            <a:pPr indent="-380904" lvl="1" marL="990351" marR="0" rtl="0" algn="l">
              <a:spcBef>
                <a:spcPts val="0"/>
              </a:spcBef>
              <a:spcAft>
                <a:spcPts val="0"/>
              </a:spcAft>
              <a:buClr>
                <a:schemeClr val="dk1"/>
              </a:buClr>
              <a:buSzPts val="1466"/>
              <a:buFont typeface="Arial"/>
              <a:buChar char="•"/>
            </a:pPr>
            <a:r>
              <a:rPr b="0" i="0" lang="en-US" sz="1466" u="none" cap="none" strike="noStrike">
                <a:solidFill>
                  <a:schemeClr val="dk1"/>
                </a:solidFill>
                <a:latin typeface="Calibri"/>
                <a:ea typeface="Calibri"/>
                <a:cs typeface="Calibri"/>
                <a:sym typeface="Calibri"/>
              </a:rPr>
              <a:t>Copy and paste</a:t>
            </a:r>
            <a:endParaRPr/>
          </a:p>
          <a:p>
            <a:pPr indent="-380904" lvl="1" marL="990351" marR="0" rtl="0" algn="l">
              <a:spcBef>
                <a:spcPts val="0"/>
              </a:spcBef>
              <a:spcAft>
                <a:spcPts val="0"/>
              </a:spcAft>
              <a:buClr>
                <a:schemeClr val="dk1"/>
              </a:buClr>
              <a:buSzPts val="1466"/>
              <a:buFont typeface="Arial"/>
              <a:buChar char="•"/>
            </a:pPr>
            <a:r>
              <a:rPr b="0" i="0" lang="en-US" sz="1466" u="none" cap="none" strike="noStrike">
                <a:solidFill>
                  <a:schemeClr val="dk1"/>
                </a:solidFill>
                <a:latin typeface="Calibri"/>
                <a:ea typeface="Calibri"/>
                <a:cs typeface="Calibri"/>
                <a:sym typeface="Calibri"/>
              </a:rPr>
              <a:t>Auto-documentation</a:t>
            </a:r>
            <a:endParaRPr/>
          </a:p>
          <a:p>
            <a:pPr indent="-380904" lvl="1" marL="990351" marR="0" rtl="0" algn="l">
              <a:spcBef>
                <a:spcPts val="0"/>
              </a:spcBef>
              <a:spcAft>
                <a:spcPts val="0"/>
              </a:spcAft>
              <a:buClr>
                <a:schemeClr val="dk1"/>
              </a:buClr>
              <a:buSzPts val="1466"/>
              <a:buFont typeface="Arial"/>
              <a:buChar char="•"/>
            </a:pPr>
            <a:r>
              <a:rPr b="0" i="0" lang="en-US" sz="1466" u="none" cap="none" strike="noStrike">
                <a:solidFill>
                  <a:schemeClr val="dk1"/>
                </a:solidFill>
                <a:latin typeface="Calibri"/>
                <a:ea typeface="Calibri"/>
                <a:cs typeface="Calibri"/>
                <a:sym typeface="Calibri"/>
              </a:rPr>
              <a:t>Transcription</a:t>
            </a:r>
            <a:endParaRPr/>
          </a:p>
          <a:p>
            <a:pPr indent="0" lvl="0" marL="0" marR="0" rtl="0" algn="l">
              <a:spcBef>
                <a:spcPts val="0"/>
              </a:spcBef>
              <a:spcAft>
                <a:spcPts val="0"/>
              </a:spcAft>
              <a:buNone/>
            </a:pPr>
            <a:r>
              <a:t/>
            </a:r>
            <a:endParaRPr sz="2666">
              <a:solidFill>
                <a:schemeClr val="dk1"/>
              </a:solidFill>
              <a:latin typeface="Calibri"/>
              <a:ea typeface="Calibri"/>
              <a:cs typeface="Calibri"/>
              <a:sym typeface="Calibri"/>
            </a:endParaRPr>
          </a:p>
        </p:txBody>
      </p:sp>
      <p:sp>
        <p:nvSpPr>
          <p:cNvPr id="388" name="Google Shape;388;p9"/>
          <p:cNvSpPr/>
          <p:nvPr/>
        </p:nvSpPr>
        <p:spPr>
          <a:xfrm>
            <a:off x="4347562" y="1833528"/>
            <a:ext cx="3446581" cy="346280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t" bIns="121875" lIns="121875" spcFirstLastPara="1" rIns="91425" wrap="square" tIns="121875">
            <a:noAutofit/>
          </a:bodyPr>
          <a:lstStyle/>
          <a:p>
            <a:pPr indent="0" lvl="0" marL="0" marR="0" rtl="0" algn="ctr">
              <a:spcBef>
                <a:spcPts val="0"/>
              </a:spcBef>
              <a:spcAft>
                <a:spcPts val="0"/>
              </a:spcAft>
              <a:buNone/>
            </a:pPr>
            <a:r>
              <a:rPr b="1" lang="en-US" sz="1866">
                <a:solidFill>
                  <a:schemeClr val="dk1"/>
                </a:solidFill>
                <a:latin typeface="Calibri"/>
                <a:ea typeface="Calibri"/>
                <a:cs typeface="Calibri"/>
                <a:sym typeface="Calibri"/>
              </a:rPr>
              <a:t>Data Documentation, Collection, and Extraction Process</a:t>
            </a:r>
            <a:endParaRPr/>
          </a:p>
          <a:p>
            <a:pPr indent="-126943" lvl="0" marL="228543"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Information collection and use</a:t>
            </a:r>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Contextual factors (e.g., ICU vs. non-ICU)</a:t>
            </a:r>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Human factors (e.g., varying levels of medical expertise and training)</a:t>
            </a:r>
            <a:endParaRPr/>
          </a:p>
        </p:txBody>
      </p:sp>
      <p:sp>
        <p:nvSpPr>
          <p:cNvPr id="389" name="Google Shape;389;p9"/>
          <p:cNvSpPr/>
          <p:nvPr/>
        </p:nvSpPr>
        <p:spPr>
          <a:xfrm>
            <a:off x="7963419" y="1833528"/>
            <a:ext cx="3443395" cy="346280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t" bIns="121875" lIns="121875" spcFirstLastPara="1" rIns="91425" wrap="square" tIns="121875">
            <a:noAutofit/>
          </a:bodyPr>
          <a:lstStyle/>
          <a:p>
            <a:pPr indent="0" lvl="0" marL="0" marR="0" rtl="0" algn="ctr">
              <a:spcBef>
                <a:spcPts val="0"/>
              </a:spcBef>
              <a:spcAft>
                <a:spcPts val="0"/>
              </a:spcAft>
              <a:buNone/>
            </a:pPr>
            <a:r>
              <a:rPr b="1" lang="en-US" sz="1866">
                <a:solidFill>
                  <a:schemeClr val="dk1"/>
                </a:solidFill>
                <a:latin typeface="Calibri"/>
                <a:ea typeface="Calibri"/>
                <a:cs typeface="Calibri"/>
                <a:sym typeface="Calibri"/>
              </a:rPr>
              <a:t>Institution</a:t>
            </a:r>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 representation variation</a:t>
            </a:r>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ETL (extract, transform, and load) and abstraction process variation</a:t>
            </a:r>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Patient population variation</a:t>
            </a:r>
            <a:endParaRPr sz="1600">
              <a:solidFill>
                <a:schemeClr val="dk1"/>
              </a:solidFill>
              <a:latin typeface="Calibri"/>
              <a:ea typeface="Calibri"/>
              <a:cs typeface="Calibri"/>
              <a:sym typeface="Calibri"/>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Care practice variation</a:t>
            </a:r>
            <a:endParaRPr/>
          </a:p>
          <a:p>
            <a:pPr indent="-228543" lvl="0" marL="228543" marR="0" rtl="0" algn="l">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t>
            </a:r>
            <a:endParaRPr/>
          </a:p>
        </p:txBody>
      </p:sp>
      <p:sp>
        <p:nvSpPr>
          <p:cNvPr id="390" name="Google Shape;390;p9"/>
          <p:cNvSpPr/>
          <p:nvPr/>
        </p:nvSpPr>
        <p:spPr>
          <a:xfrm>
            <a:off x="731705" y="5469782"/>
            <a:ext cx="10675109" cy="439455"/>
          </a:xfrm>
          <a:prstGeom prst="roundRect">
            <a:avLst>
              <a:gd fmla="val 16667" name="adj"/>
            </a:avLst>
          </a:prstGeom>
          <a:gradFill>
            <a:gsLst>
              <a:gs pos="0">
                <a:srgbClr val="F5F7FC"/>
              </a:gs>
              <a:gs pos="100000">
                <a:schemeClr val="accent1"/>
              </a:gs>
            </a:gsLst>
            <a:lin ang="0" scaled="0"/>
          </a:grad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b="1" sz="4266">
              <a:solidFill>
                <a:schemeClr val="dk1"/>
              </a:solidFill>
              <a:latin typeface="Arial"/>
              <a:ea typeface="Arial"/>
              <a:cs typeface="Arial"/>
              <a:sym typeface="Arial"/>
            </a:endParaRPr>
          </a:p>
        </p:txBody>
      </p:sp>
      <p:sp>
        <p:nvSpPr>
          <p:cNvPr id="391" name="Google Shape;391;p9"/>
          <p:cNvSpPr txBox="1"/>
          <p:nvPr/>
        </p:nvSpPr>
        <p:spPr>
          <a:xfrm>
            <a:off x="731704" y="6070135"/>
            <a:ext cx="1965474" cy="379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66">
                <a:solidFill>
                  <a:schemeClr val="dk1"/>
                </a:solidFill>
                <a:latin typeface="Calibri"/>
                <a:ea typeface="Calibri"/>
                <a:cs typeface="Calibri"/>
                <a:sym typeface="Calibri"/>
              </a:rPr>
              <a:t>Micro perspective</a:t>
            </a:r>
            <a:endParaRPr/>
          </a:p>
        </p:txBody>
      </p:sp>
      <p:sp>
        <p:nvSpPr>
          <p:cNvPr id="392" name="Google Shape;392;p9"/>
          <p:cNvSpPr txBox="1"/>
          <p:nvPr/>
        </p:nvSpPr>
        <p:spPr>
          <a:xfrm>
            <a:off x="9500523" y="6070134"/>
            <a:ext cx="2024785" cy="379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66">
                <a:solidFill>
                  <a:schemeClr val="dk1"/>
                </a:solidFill>
                <a:latin typeface="Calibri"/>
                <a:ea typeface="Calibri"/>
                <a:cs typeface="Calibri"/>
                <a:sym typeface="Calibri"/>
              </a:rPr>
              <a:t>Macro perspective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
          <p:cNvSpPr txBox="1"/>
          <p:nvPr>
            <p:ph type="title"/>
          </p:nvPr>
        </p:nvSpPr>
        <p:spPr>
          <a:xfrm>
            <a:off x="730306" y="518950"/>
            <a:ext cx="9045262" cy="44456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Variations in Clinical Documentation</a:t>
            </a:r>
            <a:endParaRPr/>
          </a:p>
        </p:txBody>
      </p:sp>
      <p:pic>
        <p:nvPicPr>
          <p:cNvPr id="398" name="Google Shape;398;p10"/>
          <p:cNvPicPr preferRelativeResize="0"/>
          <p:nvPr/>
        </p:nvPicPr>
        <p:blipFill rotWithShape="1">
          <a:blip r:embed="rId3">
            <a:alphaModFix/>
          </a:blip>
          <a:srcRect b="0" l="0" r="0" t="0"/>
          <a:stretch/>
        </p:blipFill>
        <p:spPr>
          <a:xfrm>
            <a:off x="629485" y="1217935"/>
            <a:ext cx="10076033" cy="4985537"/>
          </a:xfrm>
          <a:prstGeom prst="rect">
            <a:avLst/>
          </a:prstGeom>
          <a:noFill/>
          <a:ln>
            <a:noFill/>
          </a:ln>
        </p:spPr>
      </p:pic>
      <p:sp>
        <p:nvSpPr>
          <p:cNvPr id="399" name="Google Shape;399;p10"/>
          <p:cNvSpPr txBox="1"/>
          <p:nvPr/>
        </p:nvSpPr>
        <p:spPr>
          <a:xfrm>
            <a:off x="-2458" y="6457890"/>
            <a:ext cx="80698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Fu S, Vassilaki M, Ibrahim OA, Petersen RC, Pagali S, St Sauver J, Moon S, Wang L, Fan JW, Liu H, Sohn S. Quality assessment of functional status documentation in EHRs across different healthcare institutions. Frontiers in Digital Health. 2022 Sep 27;4:958539.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1"/>
          <p:cNvSpPr txBox="1"/>
          <p:nvPr>
            <p:ph type="title"/>
          </p:nvPr>
        </p:nvSpPr>
        <p:spPr>
          <a:xfrm>
            <a:off x="241556" y="275919"/>
            <a:ext cx="11708887" cy="5873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Contextual Factors to Consider for the NLP Development</a:t>
            </a:r>
            <a:endParaRPr/>
          </a:p>
        </p:txBody>
      </p:sp>
      <p:sp>
        <p:nvSpPr>
          <p:cNvPr id="405" name="Google Shape;405;p11"/>
          <p:cNvSpPr/>
          <p:nvPr/>
        </p:nvSpPr>
        <p:spPr>
          <a:xfrm>
            <a:off x="2968749" y="2592334"/>
            <a:ext cx="1293039"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Task formulation</a:t>
            </a:r>
            <a:endParaRPr sz="1800">
              <a:solidFill>
                <a:schemeClr val="lt1"/>
              </a:solidFill>
              <a:latin typeface="Calibri"/>
              <a:ea typeface="Calibri"/>
              <a:cs typeface="Calibri"/>
              <a:sym typeface="Calibri"/>
            </a:endParaRPr>
          </a:p>
        </p:txBody>
      </p:sp>
      <p:sp>
        <p:nvSpPr>
          <p:cNvPr id="406" name="Google Shape;406;p11"/>
          <p:cNvSpPr/>
          <p:nvPr/>
        </p:nvSpPr>
        <p:spPr>
          <a:xfrm>
            <a:off x="4665375" y="2592334"/>
            <a:ext cx="1293040"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Data retrieval</a:t>
            </a:r>
            <a:endParaRPr sz="1800">
              <a:solidFill>
                <a:schemeClr val="lt1"/>
              </a:solidFill>
              <a:latin typeface="Calibri"/>
              <a:ea typeface="Calibri"/>
              <a:cs typeface="Calibri"/>
              <a:sym typeface="Calibri"/>
            </a:endParaRPr>
          </a:p>
        </p:txBody>
      </p:sp>
      <p:sp>
        <p:nvSpPr>
          <p:cNvPr id="407" name="Google Shape;407;p11"/>
          <p:cNvSpPr/>
          <p:nvPr/>
        </p:nvSpPr>
        <p:spPr>
          <a:xfrm>
            <a:off x="7981256" y="2577697"/>
            <a:ext cx="1293040"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Annotation guideline development</a:t>
            </a:r>
            <a:endParaRPr sz="1800">
              <a:solidFill>
                <a:schemeClr val="lt1"/>
              </a:solidFill>
              <a:latin typeface="Calibri"/>
              <a:ea typeface="Calibri"/>
              <a:cs typeface="Calibri"/>
              <a:sym typeface="Calibri"/>
            </a:endParaRPr>
          </a:p>
        </p:txBody>
      </p:sp>
      <p:sp>
        <p:nvSpPr>
          <p:cNvPr id="408" name="Google Shape;408;p11"/>
          <p:cNvSpPr/>
          <p:nvPr/>
        </p:nvSpPr>
        <p:spPr>
          <a:xfrm>
            <a:off x="4665377" y="3457448"/>
            <a:ext cx="1293039" cy="709745"/>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Annotation production</a:t>
            </a:r>
            <a:endParaRPr sz="1800">
              <a:solidFill>
                <a:schemeClr val="lt1"/>
              </a:solidFill>
              <a:latin typeface="Calibri"/>
              <a:ea typeface="Calibri"/>
              <a:cs typeface="Calibri"/>
              <a:sym typeface="Calibri"/>
            </a:endParaRPr>
          </a:p>
        </p:txBody>
      </p:sp>
      <p:sp>
        <p:nvSpPr>
          <p:cNvPr id="409" name="Google Shape;409;p11"/>
          <p:cNvSpPr/>
          <p:nvPr/>
        </p:nvSpPr>
        <p:spPr>
          <a:xfrm>
            <a:off x="2956144" y="3465986"/>
            <a:ext cx="1293039"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Annotation training</a:t>
            </a:r>
            <a:endParaRPr sz="1800">
              <a:solidFill>
                <a:schemeClr val="lt1"/>
              </a:solidFill>
              <a:latin typeface="Calibri"/>
              <a:ea typeface="Calibri"/>
              <a:cs typeface="Calibri"/>
              <a:sym typeface="Calibri"/>
            </a:endParaRPr>
          </a:p>
        </p:txBody>
      </p:sp>
      <p:sp>
        <p:nvSpPr>
          <p:cNvPr id="410" name="Google Shape;410;p11"/>
          <p:cNvSpPr/>
          <p:nvPr/>
        </p:nvSpPr>
        <p:spPr>
          <a:xfrm>
            <a:off x="6374610" y="3456769"/>
            <a:ext cx="1293039" cy="709744"/>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Corpus adjudication</a:t>
            </a:r>
            <a:endParaRPr sz="1800">
              <a:solidFill>
                <a:schemeClr val="lt1"/>
              </a:solidFill>
              <a:latin typeface="Calibri"/>
              <a:ea typeface="Calibri"/>
              <a:cs typeface="Calibri"/>
              <a:sym typeface="Calibri"/>
            </a:endParaRPr>
          </a:p>
        </p:txBody>
      </p:sp>
      <p:sp>
        <p:nvSpPr>
          <p:cNvPr id="411" name="Google Shape;411;p11"/>
          <p:cNvSpPr/>
          <p:nvPr/>
        </p:nvSpPr>
        <p:spPr>
          <a:xfrm>
            <a:off x="7981257" y="3443942"/>
            <a:ext cx="1293039" cy="73210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NLP development</a:t>
            </a:r>
            <a:endParaRPr sz="1800">
              <a:solidFill>
                <a:schemeClr val="lt1"/>
              </a:solidFill>
              <a:latin typeface="Calibri"/>
              <a:ea typeface="Calibri"/>
              <a:cs typeface="Calibri"/>
              <a:sym typeface="Calibri"/>
            </a:endParaRPr>
          </a:p>
        </p:txBody>
      </p:sp>
      <p:sp>
        <p:nvSpPr>
          <p:cNvPr id="412" name="Google Shape;412;p11"/>
          <p:cNvSpPr/>
          <p:nvPr/>
        </p:nvSpPr>
        <p:spPr>
          <a:xfrm>
            <a:off x="2950866" y="4339177"/>
            <a:ext cx="1293039"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Experiment</a:t>
            </a:r>
            <a:endParaRPr sz="1800">
              <a:solidFill>
                <a:schemeClr val="lt1"/>
              </a:solidFill>
              <a:latin typeface="Calibri"/>
              <a:ea typeface="Calibri"/>
              <a:cs typeface="Calibri"/>
              <a:sym typeface="Calibri"/>
            </a:endParaRPr>
          </a:p>
        </p:txBody>
      </p:sp>
      <p:sp>
        <p:nvSpPr>
          <p:cNvPr id="413" name="Google Shape;413;p11"/>
          <p:cNvSpPr/>
          <p:nvPr/>
        </p:nvSpPr>
        <p:spPr>
          <a:xfrm>
            <a:off x="6356824" y="4335808"/>
            <a:ext cx="1293039" cy="709745"/>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Model deployment</a:t>
            </a:r>
            <a:endParaRPr sz="1800">
              <a:solidFill>
                <a:schemeClr val="lt1"/>
              </a:solidFill>
              <a:latin typeface="Calibri"/>
              <a:ea typeface="Calibri"/>
              <a:cs typeface="Calibri"/>
              <a:sym typeface="Calibri"/>
            </a:endParaRPr>
          </a:p>
        </p:txBody>
      </p:sp>
      <p:sp>
        <p:nvSpPr>
          <p:cNvPr id="414" name="Google Shape;414;p11"/>
          <p:cNvSpPr/>
          <p:nvPr/>
        </p:nvSpPr>
        <p:spPr>
          <a:xfrm>
            <a:off x="6374707" y="2592334"/>
            <a:ext cx="1293040"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Cohort screening</a:t>
            </a:r>
            <a:endParaRPr sz="1800">
              <a:solidFill>
                <a:schemeClr val="lt1"/>
              </a:solidFill>
              <a:latin typeface="Calibri"/>
              <a:ea typeface="Calibri"/>
              <a:cs typeface="Calibri"/>
              <a:sym typeface="Calibri"/>
            </a:endParaRPr>
          </a:p>
        </p:txBody>
      </p:sp>
      <p:sp>
        <p:nvSpPr>
          <p:cNvPr id="415" name="Google Shape;415;p11"/>
          <p:cNvSpPr/>
          <p:nvPr/>
        </p:nvSpPr>
        <p:spPr>
          <a:xfrm>
            <a:off x="7985521" y="4339177"/>
            <a:ext cx="1293039" cy="709744"/>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Performance monitoring</a:t>
            </a:r>
            <a:endParaRPr sz="1800">
              <a:solidFill>
                <a:schemeClr val="lt1"/>
              </a:solidFill>
              <a:latin typeface="Calibri"/>
              <a:ea typeface="Calibri"/>
              <a:cs typeface="Calibri"/>
              <a:sym typeface="Calibri"/>
            </a:endParaRPr>
          </a:p>
        </p:txBody>
      </p:sp>
      <p:sp>
        <p:nvSpPr>
          <p:cNvPr id="416" name="Google Shape;416;p11"/>
          <p:cNvSpPr/>
          <p:nvPr/>
        </p:nvSpPr>
        <p:spPr>
          <a:xfrm>
            <a:off x="4665376" y="4331994"/>
            <a:ext cx="1293039" cy="699850"/>
          </a:xfrm>
          <a:prstGeom prst="roundRect">
            <a:avLst>
              <a:gd fmla="val 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Evaluation</a:t>
            </a:r>
            <a:endParaRPr sz="1800">
              <a:solidFill>
                <a:schemeClr val="lt1"/>
              </a:solidFill>
              <a:latin typeface="Calibri"/>
              <a:ea typeface="Calibri"/>
              <a:cs typeface="Calibri"/>
              <a:sym typeface="Calibri"/>
            </a:endParaRPr>
          </a:p>
        </p:txBody>
      </p:sp>
      <p:sp>
        <p:nvSpPr>
          <p:cNvPr id="417" name="Google Shape;417;p11"/>
          <p:cNvSpPr txBox="1"/>
          <p:nvPr/>
        </p:nvSpPr>
        <p:spPr>
          <a:xfrm>
            <a:off x="2887374" y="1401226"/>
            <a:ext cx="2464755" cy="947024"/>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Study population </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Study scope </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Study duration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Study type</a:t>
            </a:r>
            <a:endParaRPr sz="1400">
              <a:solidFill>
                <a:srgbClr val="000000"/>
              </a:solidFill>
              <a:latin typeface="Arial"/>
              <a:ea typeface="Arial"/>
              <a:cs typeface="Arial"/>
              <a:sym typeface="Arial"/>
            </a:endParaRPr>
          </a:p>
        </p:txBody>
      </p:sp>
      <p:sp>
        <p:nvSpPr>
          <p:cNvPr id="418" name="Google Shape;418;p11"/>
          <p:cNvSpPr txBox="1"/>
          <p:nvPr/>
        </p:nvSpPr>
        <p:spPr>
          <a:xfrm>
            <a:off x="6809539" y="1394086"/>
            <a:ext cx="2464756" cy="918103"/>
          </a:xfrm>
          <a:prstGeom prst="rect">
            <a:avLst/>
          </a:prstGeom>
          <a:noFill/>
          <a:ln>
            <a:noFill/>
          </a:ln>
        </p:spPr>
        <p:txBody>
          <a:bodyPr anchorCtr="0" anchor="t" bIns="45700" lIns="0" spcFirstLastPara="1" rIns="0" wrap="square" tIns="0">
            <a:no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Inclusion criteria (e.g., ICD, CPT codes, age, sex, duration)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Exclusion criteria (e.g., MRA, ICD, CPT, prior conditions)</a:t>
            </a:r>
            <a:endParaRPr sz="1800">
              <a:solidFill>
                <a:srgbClr val="000000"/>
              </a:solidFill>
              <a:latin typeface="Calibri"/>
              <a:ea typeface="Calibri"/>
              <a:cs typeface="Calibri"/>
              <a:sym typeface="Calibri"/>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
        <p:nvSpPr>
          <p:cNvPr id="419" name="Google Shape;419;p11"/>
          <p:cNvSpPr txBox="1"/>
          <p:nvPr/>
        </p:nvSpPr>
        <p:spPr>
          <a:xfrm>
            <a:off x="9632716" y="3067805"/>
            <a:ext cx="1912790" cy="1441198"/>
          </a:xfrm>
          <a:prstGeom prst="rect">
            <a:avLst/>
          </a:prstGeom>
          <a:noFill/>
          <a:ln>
            <a:noFill/>
          </a:ln>
        </p:spPr>
        <p:txBody>
          <a:bodyPr anchorCtr="0" anchor="t" bIns="45700" lIns="0" spcFirstLastPara="1" rIns="0" wrap="square" tIns="0">
            <a:no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Clinical guideline, definition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Pilot annotation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Guideline revision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Concept definition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Case sampling strategy</a:t>
            </a:r>
            <a:endParaRPr sz="1800">
              <a:solidFill>
                <a:srgbClr val="000000"/>
              </a:solidFill>
              <a:latin typeface="Calibri"/>
              <a:ea typeface="Calibri"/>
              <a:cs typeface="Calibri"/>
              <a:sym typeface="Calibri"/>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
        <p:nvSpPr>
          <p:cNvPr id="420" name="Google Shape;420;p11"/>
          <p:cNvSpPr txBox="1"/>
          <p:nvPr/>
        </p:nvSpPr>
        <p:spPr>
          <a:xfrm>
            <a:off x="754807" y="2868852"/>
            <a:ext cx="1912791" cy="1910825"/>
          </a:xfrm>
          <a:prstGeom prst="rect">
            <a:avLst/>
          </a:prstGeom>
          <a:noFill/>
          <a:ln>
            <a:noFill/>
          </a:ln>
        </p:spPr>
        <p:txBody>
          <a:bodyPr anchorCtr="0" anchor="t" bIns="45700" lIns="0" spcFirstLastPara="1" rIns="0" wrap="square" tIns="0">
            <a:no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Annotation tool</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Inter-reader reliability</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Post annotation consensus</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Case adjudication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Finalized annotation guideline</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Finalized study corpus</a:t>
            </a:r>
            <a:endParaRPr sz="1800">
              <a:solidFill>
                <a:srgbClr val="000000"/>
              </a:solidFill>
              <a:latin typeface="Calibri"/>
              <a:ea typeface="Calibri"/>
              <a:cs typeface="Calibri"/>
              <a:sym typeface="Calibri"/>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
        <p:nvSpPr>
          <p:cNvPr id="421" name="Google Shape;421;p11"/>
          <p:cNvSpPr txBox="1"/>
          <p:nvPr/>
        </p:nvSpPr>
        <p:spPr>
          <a:xfrm>
            <a:off x="6850203" y="5286122"/>
            <a:ext cx="2383429" cy="821061"/>
          </a:xfrm>
          <a:prstGeom prst="rect">
            <a:avLst/>
          </a:prstGeom>
          <a:noFill/>
          <a:ln>
            <a:noFill/>
          </a:ln>
        </p:spPr>
        <p:txBody>
          <a:bodyPr anchorCtr="0" anchor="t" bIns="45700" lIns="0" spcFirstLastPara="1" rIns="0" wrap="square" tIns="0">
            <a:no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Customizability</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EHR system variation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Language variation</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Contextual factors</a:t>
            </a:r>
            <a:endParaRPr sz="1800">
              <a:solidFill>
                <a:srgbClr val="000000"/>
              </a:solidFill>
              <a:latin typeface="Calibri"/>
              <a:ea typeface="Calibri"/>
              <a:cs typeface="Calibri"/>
              <a:sym typeface="Calibri"/>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
        <p:nvSpPr>
          <p:cNvPr id="422" name="Google Shape;422;p11"/>
          <p:cNvSpPr txBox="1"/>
          <p:nvPr/>
        </p:nvSpPr>
        <p:spPr>
          <a:xfrm>
            <a:off x="2829485" y="5325699"/>
            <a:ext cx="2435749" cy="821061"/>
          </a:xfrm>
          <a:prstGeom prst="rect">
            <a:avLst/>
          </a:prstGeom>
          <a:noFill/>
          <a:ln>
            <a:noFill/>
          </a:ln>
        </p:spPr>
        <p:txBody>
          <a:bodyPr anchorCtr="0" anchor="t" bIns="45700" lIns="0" spcFirstLastPara="1" rIns="0" wrap="square" tIns="0">
            <a:noAutofit/>
          </a:bodyPr>
          <a:lstStyle/>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Reliability and validity</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Generalizability</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Interpretability</a:t>
            </a:r>
            <a:endParaRPr sz="1800">
              <a:solidFill>
                <a:srgbClr val="000000"/>
              </a:solidFill>
              <a:latin typeface="Calibri"/>
              <a:ea typeface="Calibri"/>
              <a:cs typeface="Calibri"/>
              <a:sym typeface="Calibri"/>
            </a:endParaRPr>
          </a:p>
          <a:p>
            <a:pPr indent="-171450" lvl="0" marL="171450" marR="0" rtl="0" algn="l">
              <a:lnSpc>
                <a:spcPct val="90000"/>
              </a:lnSpc>
              <a:spcBef>
                <a:spcPts val="0"/>
              </a:spcBef>
              <a:spcAft>
                <a:spcPts val="0"/>
              </a:spcAft>
              <a:buClr>
                <a:schemeClr val="accent1"/>
              </a:buClr>
              <a:buSzPts val="1400"/>
              <a:buFont typeface="Arial"/>
              <a:buChar char="•"/>
            </a:pPr>
            <a:r>
              <a:rPr lang="en-US" sz="1400">
                <a:solidFill>
                  <a:srgbClr val="000000"/>
                </a:solidFill>
                <a:latin typeface="Arial"/>
                <a:ea typeface="Arial"/>
                <a:cs typeface="Arial"/>
                <a:sym typeface="Arial"/>
              </a:rPr>
              <a:t>Robustness</a:t>
            </a:r>
            <a:endParaRPr sz="1800">
              <a:solidFill>
                <a:srgbClr val="000000"/>
              </a:solidFill>
              <a:latin typeface="Calibri"/>
              <a:ea typeface="Calibri"/>
              <a:cs typeface="Calibri"/>
              <a:sym typeface="Calibri"/>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a:p>
            <a:pPr indent="-82550" lvl="0" marL="171450" marR="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2"/>
          <p:cNvSpPr txBox="1"/>
          <p:nvPr/>
        </p:nvSpPr>
        <p:spPr>
          <a:xfrm>
            <a:off x="117967" y="598500"/>
            <a:ext cx="2259600" cy="533600"/>
          </a:xfrm>
          <a:prstGeom prst="rect">
            <a:avLst/>
          </a:prstGeom>
          <a:noFill/>
          <a:ln>
            <a:noFill/>
          </a:ln>
        </p:spPr>
        <p:txBody>
          <a:bodyPr anchorCtr="0" anchor="t" bIns="121900" lIns="121900" spcFirstLastPara="1" rIns="121900" wrap="square" tIns="121900">
            <a:noAutofit/>
          </a:bodyPr>
          <a:lstStyle/>
          <a:p>
            <a:pPr indent="0" lvl="0" marL="0" marR="0" rtl="0" algn="l">
              <a:spcBef>
                <a:spcPts val="0"/>
              </a:spcBef>
              <a:spcAft>
                <a:spcPts val="0"/>
              </a:spcAft>
              <a:buNone/>
            </a:pPr>
            <a:r>
              <a:rPr lang="en-US" sz="933">
                <a:solidFill>
                  <a:srgbClr val="FFFFFF"/>
                </a:solidFill>
                <a:latin typeface="Arial"/>
                <a:ea typeface="Arial"/>
                <a:cs typeface="Arial"/>
                <a:sym typeface="Arial"/>
              </a:rPr>
              <a:t>A program of NIH’s National Center for Advancing Translational Sciences</a:t>
            </a:r>
            <a:endParaRPr sz="933">
              <a:solidFill>
                <a:srgbClr val="FFFFFF"/>
              </a:solidFill>
              <a:latin typeface="Arial"/>
              <a:ea typeface="Arial"/>
              <a:cs typeface="Arial"/>
              <a:sym typeface="Arial"/>
            </a:endParaRPr>
          </a:p>
        </p:txBody>
      </p:sp>
      <p:sp>
        <p:nvSpPr>
          <p:cNvPr id="428" name="Google Shape;428;p12"/>
          <p:cNvSpPr/>
          <p:nvPr/>
        </p:nvSpPr>
        <p:spPr>
          <a:xfrm>
            <a:off x="2444444" y="1576953"/>
            <a:ext cx="1259093" cy="5605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NLP System Packaging</a:t>
            </a:r>
            <a:endParaRPr sz="2400">
              <a:solidFill>
                <a:schemeClr val="dk1"/>
              </a:solidFill>
              <a:latin typeface="Calibri"/>
              <a:ea typeface="Calibri"/>
              <a:cs typeface="Calibri"/>
              <a:sym typeface="Calibri"/>
            </a:endParaRPr>
          </a:p>
        </p:txBody>
      </p:sp>
      <p:sp>
        <p:nvSpPr>
          <p:cNvPr id="429" name="Google Shape;429;p12"/>
          <p:cNvSpPr/>
          <p:nvPr/>
        </p:nvSpPr>
        <p:spPr>
          <a:xfrm>
            <a:off x="6893814" y="3463389"/>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Gold Standard Creation</a:t>
            </a:r>
            <a:endParaRPr sz="2400">
              <a:solidFill>
                <a:schemeClr val="dk1"/>
              </a:solidFill>
              <a:latin typeface="Calibri"/>
              <a:ea typeface="Calibri"/>
              <a:cs typeface="Calibri"/>
              <a:sym typeface="Calibri"/>
            </a:endParaRPr>
          </a:p>
        </p:txBody>
      </p:sp>
      <p:sp>
        <p:nvSpPr>
          <p:cNvPr id="430" name="Google Shape;430;p12"/>
          <p:cNvSpPr/>
          <p:nvPr/>
        </p:nvSpPr>
        <p:spPr>
          <a:xfrm>
            <a:off x="2444444" y="3488946"/>
            <a:ext cx="1259093" cy="560500"/>
          </a:xfrm>
          <a:prstGeom prst="roundRect">
            <a:avLst>
              <a:gd fmla="val 16667" name="adj"/>
            </a:avLst>
          </a:prstGeom>
          <a:solidFill>
            <a:schemeClr val="lt1"/>
          </a:solidFill>
          <a:ln cap="flat" cmpd="sng" w="25400">
            <a:solidFill>
              <a:schemeClr val="accent2"/>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Team Formation</a:t>
            </a:r>
            <a:endParaRPr sz="2400">
              <a:solidFill>
                <a:schemeClr val="dk1"/>
              </a:solidFill>
              <a:latin typeface="Calibri"/>
              <a:ea typeface="Calibri"/>
              <a:cs typeface="Calibri"/>
              <a:sym typeface="Calibri"/>
            </a:endParaRPr>
          </a:p>
        </p:txBody>
      </p:sp>
      <p:sp>
        <p:nvSpPr>
          <p:cNvPr id="431" name="Google Shape;431;p12"/>
          <p:cNvSpPr/>
          <p:nvPr/>
        </p:nvSpPr>
        <p:spPr>
          <a:xfrm>
            <a:off x="3831040" y="4161774"/>
            <a:ext cx="1385004" cy="560500"/>
          </a:xfrm>
          <a:prstGeom prst="roundRect">
            <a:avLst>
              <a:gd fmla="val 16667" name="adj"/>
            </a:avLst>
          </a:prstGeom>
          <a:solidFill>
            <a:schemeClr val="lt1"/>
          </a:solidFill>
          <a:ln cap="flat" cmpd="sng" w="25400">
            <a:solidFill>
              <a:schemeClr val="accent2"/>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Security Clearance</a:t>
            </a:r>
            <a:endParaRPr sz="2400">
              <a:solidFill>
                <a:schemeClr val="dk1"/>
              </a:solidFill>
              <a:latin typeface="Calibri"/>
              <a:ea typeface="Calibri"/>
              <a:cs typeface="Calibri"/>
              <a:sym typeface="Calibri"/>
            </a:endParaRPr>
          </a:p>
        </p:txBody>
      </p:sp>
      <p:sp>
        <p:nvSpPr>
          <p:cNvPr id="432" name="Google Shape;432;p12"/>
          <p:cNvSpPr/>
          <p:nvPr/>
        </p:nvSpPr>
        <p:spPr>
          <a:xfrm>
            <a:off x="5343545" y="1580632"/>
            <a:ext cx="1259093" cy="5605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System Sharing</a:t>
            </a:r>
            <a:endParaRPr sz="2400">
              <a:solidFill>
                <a:schemeClr val="dk1"/>
              </a:solidFill>
              <a:latin typeface="Calibri"/>
              <a:ea typeface="Calibri"/>
              <a:cs typeface="Calibri"/>
              <a:sym typeface="Calibri"/>
            </a:endParaRPr>
          </a:p>
        </p:txBody>
      </p:sp>
      <p:sp>
        <p:nvSpPr>
          <p:cNvPr id="433" name="Google Shape;433;p12"/>
          <p:cNvSpPr/>
          <p:nvPr/>
        </p:nvSpPr>
        <p:spPr>
          <a:xfrm>
            <a:off x="3893993" y="1576953"/>
            <a:ext cx="1259093" cy="5605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System Instruction</a:t>
            </a:r>
            <a:endParaRPr sz="2400">
              <a:solidFill>
                <a:schemeClr val="dk1"/>
              </a:solidFill>
              <a:latin typeface="Calibri"/>
              <a:ea typeface="Calibri"/>
              <a:cs typeface="Calibri"/>
              <a:sym typeface="Calibri"/>
            </a:endParaRPr>
          </a:p>
        </p:txBody>
      </p:sp>
      <p:sp>
        <p:nvSpPr>
          <p:cNvPr id="434" name="Google Shape;434;p12"/>
          <p:cNvSpPr/>
          <p:nvPr/>
        </p:nvSpPr>
        <p:spPr>
          <a:xfrm>
            <a:off x="5343545" y="3463389"/>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Document Retrieval</a:t>
            </a:r>
            <a:endParaRPr sz="2400">
              <a:solidFill>
                <a:schemeClr val="dk1"/>
              </a:solidFill>
              <a:latin typeface="Calibri"/>
              <a:ea typeface="Calibri"/>
              <a:cs typeface="Calibri"/>
              <a:sym typeface="Calibri"/>
            </a:endParaRPr>
          </a:p>
        </p:txBody>
      </p:sp>
      <p:sp>
        <p:nvSpPr>
          <p:cNvPr id="435" name="Google Shape;435;p12"/>
          <p:cNvSpPr/>
          <p:nvPr/>
        </p:nvSpPr>
        <p:spPr>
          <a:xfrm>
            <a:off x="5343545" y="2503461"/>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NLP Pilot Test</a:t>
            </a:r>
            <a:endParaRPr sz="2400">
              <a:solidFill>
                <a:schemeClr val="dk1"/>
              </a:solidFill>
              <a:latin typeface="Calibri"/>
              <a:ea typeface="Calibri"/>
              <a:cs typeface="Calibri"/>
              <a:sym typeface="Calibri"/>
            </a:endParaRPr>
          </a:p>
        </p:txBody>
      </p:sp>
      <p:sp>
        <p:nvSpPr>
          <p:cNvPr id="436" name="Google Shape;436;p12"/>
          <p:cNvSpPr/>
          <p:nvPr/>
        </p:nvSpPr>
        <p:spPr>
          <a:xfrm>
            <a:off x="2444444" y="4161774"/>
            <a:ext cx="1259093" cy="560500"/>
          </a:xfrm>
          <a:prstGeom prst="roundRect">
            <a:avLst>
              <a:gd fmla="val 16667" name="adj"/>
            </a:avLst>
          </a:prstGeom>
          <a:solidFill>
            <a:schemeClr val="lt1"/>
          </a:solidFill>
          <a:ln cap="flat" cmpd="sng" w="25400">
            <a:solidFill>
              <a:schemeClr val="accent2"/>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IRB</a:t>
            </a:r>
            <a:endParaRPr sz="2400">
              <a:solidFill>
                <a:schemeClr val="dk1"/>
              </a:solidFill>
              <a:latin typeface="Calibri"/>
              <a:ea typeface="Calibri"/>
              <a:cs typeface="Calibri"/>
              <a:sym typeface="Calibri"/>
            </a:endParaRPr>
          </a:p>
        </p:txBody>
      </p:sp>
      <p:sp>
        <p:nvSpPr>
          <p:cNvPr id="437" name="Google Shape;437;p12"/>
          <p:cNvSpPr txBox="1"/>
          <p:nvPr/>
        </p:nvSpPr>
        <p:spPr>
          <a:xfrm>
            <a:off x="6910250" y="5832446"/>
            <a:ext cx="1296192" cy="24616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Development site:</a:t>
            </a:r>
            <a:endParaRPr sz="2400">
              <a:solidFill>
                <a:schemeClr val="dk1"/>
              </a:solidFill>
              <a:latin typeface="Calibri"/>
              <a:ea typeface="Calibri"/>
              <a:cs typeface="Calibri"/>
              <a:sym typeface="Calibri"/>
            </a:endParaRPr>
          </a:p>
        </p:txBody>
      </p:sp>
      <p:sp>
        <p:nvSpPr>
          <p:cNvPr id="438" name="Google Shape;438;p12"/>
          <p:cNvSpPr txBox="1"/>
          <p:nvPr/>
        </p:nvSpPr>
        <p:spPr>
          <a:xfrm>
            <a:off x="9037050" y="5832443"/>
            <a:ext cx="1226365" cy="24616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Deployment site:</a:t>
            </a:r>
            <a:endParaRPr sz="2400">
              <a:solidFill>
                <a:schemeClr val="dk1"/>
              </a:solidFill>
              <a:latin typeface="Calibri"/>
              <a:ea typeface="Calibri"/>
              <a:cs typeface="Calibri"/>
              <a:sym typeface="Calibri"/>
            </a:endParaRPr>
          </a:p>
        </p:txBody>
      </p:sp>
      <p:sp>
        <p:nvSpPr>
          <p:cNvPr id="439" name="Google Shape;439;p12"/>
          <p:cNvSpPr/>
          <p:nvPr/>
        </p:nvSpPr>
        <p:spPr>
          <a:xfrm>
            <a:off x="6889446" y="2503461"/>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NLP Training</a:t>
            </a:r>
            <a:endParaRPr sz="2400">
              <a:solidFill>
                <a:schemeClr val="dk1"/>
              </a:solidFill>
              <a:latin typeface="Calibri"/>
              <a:ea typeface="Calibri"/>
              <a:cs typeface="Calibri"/>
              <a:sym typeface="Calibri"/>
            </a:endParaRPr>
          </a:p>
        </p:txBody>
      </p:sp>
      <p:sp>
        <p:nvSpPr>
          <p:cNvPr id="440" name="Google Shape;440;p12"/>
          <p:cNvSpPr/>
          <p:nvPr/>
        </p:nvSpPr>
        <p:spPr>
          <a:xfrm>
            <a:off x="7813614" y="1576593"/>
            <a:ext cx="1259093" cy="5605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NLP Refinement</a:t>
            </a:r>
            <a:endParaRPr sz="2400">
              <a:solidFill>
                <a:schemeClr val="dk1"/>
              </a:solidFill>
              <a:latin typeface="Calibri"/>
              <a:ea typeface="Calibri"/>
              <a:cs typeface="Calibri"/>
              <a:sym typeface="Calibri"/>
            </a:endParaRPr>
          </a:p>
        </p:txBody>
      </p:sp>
      <p:sp>
        <p:nvSpPr>
          <p:cNvPr id="441" name="Google Shape;441;p12"/>
          <p:cNvSpPr/>
          <p:nvPr/>
        </p:nvSpPr>
        <p:spPr>
          <a:xfrm>
            <a:off x="8778086" y="2504161"/>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NLP Re-implementation</a:t>
            </a:r>
            <a:endParaRPr sz="2400">
              <a:solidFill>
                <a:schemeClr val="dk1"/>
              </a:solidFill>
              <a:latin typeface="Calibri"/>
              <a:ea typeface="Calibri"/>
              <a:cs typeface="Calibri"/>
              <a:sym typeface="Calibri"/>
            </a:endParaRPr>
          </a:p>
        </p:txBody>
      </p:sp>
      <p:sp>
        <p:nvSpPr>
          <p:cNvPr id="442" name="Google Shape;442;p12"/>
          <p:cNvSpPr/>
          <p:nvPr/>
        </p:nvSpPr>
        <p:spPr>
          <a:xfrm rot="6722277">
            <a:off x="7462735" y="2205520"/>
            <a:ext cx="249816" cy="138747"/>
          </a:xfrm>
          <a:prstGeom prst="rightArrow">
            <a:avLst>
              <a:gd fmla="val 50000" name="adj1"/>
              <a:gd fmla="val 50000" name="adj2"/>
            </a:avLst>
          </a:prstGeom>
          <a:gradFill>
            <a:gsLst>
              <a:gs pos="0">
                <a:srgbClr val="FFD100"/>
              </a:gs>
              <a:gs pos="100000">
                <a:srgbClr val="FFEF63"/>
              </a:gs>
            </a:gsLst>
            <a:lin ang="16200000" scaled="0"/>
          </a:gradFill>
          <a:ln cap="flat" cmpd="sng" w="9525">
            <a:solidFill>
              <a:srgbClr val="FEBD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lt1"/>
              </a:solidFill>
              <a:latin typeface="Arial"/>
              <a:ea typeface="Arial"/>
              <a:cs typeface="Arial"/>
              <a:sym typeface="Arial"/>
            </a:endParaRPr>
          </a:p>
        </p:txBody>
      </p:sp>
      <p:sp>
        <p:nvSpPr>
          <p:cNvPr id="443" name="Google Shape;443;p12"/>
          <p:cNvSpPr/>
          <p:nvPr/>
        </p:nvSpPr>
        <p:spPr>
          <a:xfrm>
            <a:off x="8316399" y="2714338"/>
            <a:ext cx="249816" cy="138747"/>
          </a:xfrm>
          <a:prstGeom prst="rightArrow">
            <a:avLst>
              <a:gd fmla="val 50000" name="adj1"/>
              <a:gd fmla="val 50000" name="adj2"/>
            </a:avLst>
          </a:prstGeom>
          <a:gradFill>
            <a:gsLst>
              <a:gs pos="0">
                <a:srgbClr val="FFD100"/>
              </a:gs>
              <a:gs pos="100000">
                <a:srgbClr val="FFEF63"/>
              </a:gs>
            </a:gsLst>
            <a:lin ang="16200000" scaled="0"/>
          </a:gradFill>
          <a:ln cap="flat" cmpd="sng" w="9525">
            <a:solidFill>
              <a:srgbClr val="FEBD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lt1"/>
              </a:solidFill>
              <a:latin typeface="Arial"/>
              <a:ea typeface="Arial"/>
              <a:cs typeface="Arial"/>
              <a:sym typeface="Arial"/>
            </a:endParaRPr>
          </a:p>
        </p:txBody>
      </p:sp>
      <p:sp>
        <p:nvSpPr>
          <p:cNvPr id="444" name="Google Shape;444;p12"/>
          <p:cNvSpPr/>
          <p:nvPr/>
        </p:nvSpPr>
        <p:spPr>
          <a:xfrm rot="-7072748">
            <a:off x="9086203" y="2210570"/>
            <a:ext cx="249816" cy="138747"/>
          </a:xfrm>
          <a:prstGeom prst="rightArrow">
            <a:avLst>
              <a:gd fmla="val 50000" name="adj1"/>
              <a:gd fmla="val 50000" name="adj2"/>
            </a:avLst>
          </a:prstGeom>
          <a:gradFill>
            <a:gsLst>
              <a:gs pos="0">
                <a:srgbClr val="FFD100"/>
              </a:gs>
              <a:gs pos="100000">
                <a:srgbClr val="FFEF63"/>
              </a:gs>
            </a:gsLst>
            <a:lin ang="16200000" scaled="0"/>
          </a:gradFill>
          <a:ln cap="flat" cmpd="sng" w="9525">
            <a:solidFill>
              <a:srgbClr val="FEBD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lt1"/>
              </a:solidFill>
              <a:latin typeface="Arial"/>
              <a:ea typeface="Arial"/>
              <a:cs typeface="Arial"/>
              <a:sym typeface="Arial"/>
            </a:endParaRPr>
          </a:p>
        </p:txBody>
      </p:sp>
      <p:sp>
        <p:nvSpPr>
          <p:cNvPr id="445" name="Google Shape;445;p12"/>
          <p:cNvSpPr txBox="1"/>
          <p:nvPr/>
        </p:nvSpPr>
        <p:spPr>
          <a:xfrm>
            <a:off x="4120492" y="5832446"/>
            <a:ext cx="2363949" cy="246167"/>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lang="en-US" sz="800">
                <a:solidFill>
                  <a:srgbClr val="000000"/>
                </a:solidFill>
                <a:latin typeface="Arial"/>
                <a:ea typeface="Arial"/>
                <a:cs typeface="Arial"/>
                <a:sym typeface="Arial"/>
              </a:rPr>
              <a:t>Administrative process:</a:t>
            </a:r>
            <a:endParaRPr sz="2400">
              <a:solidFill>
                <a:schemeClr val="dk1"/>
              </a:solidFill>
              <a:latin typeface="Calibri"/>
              <a:ea typeface="Calibri"/>
              <a:cs typeface="Calibri"/>
              <a:sym typeface="Calibri"/>
            </a:endParaRPr>
          </a:p>
        </p:txBody>
      </p:sp>
      <p:sp>
        <p:nvSpPr>
          <p:cNvPr id="446" name="Google Shape;446;p12"/>
          <p:cNvSpPr txBox="1"/>
          <p:nvPr/>
        </p:nvSpPr>
        <p:spPr>
          <a:xfrm>
            <a:off x="2394075" y="5815347"/>
            <a:ext cx="1337571" cy="24616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Research process:</a:t>
            </a:r>
            <a:endParaRPr sz="2400">
              <a:solidFill>
                <a:schemeClr val="dk1"/>
              </a:solidFill>
              <a:latin typeface="Calibri"/>
              <a:ea typeface="Calibri"/>
              <a:cs typeface="Calibri"/>
              <a:sym typeface="Calibri"/>
            </a:endParaRPr>
          </a:p>
        </p:txBody>
      </p:sp>
      <p:sp>
        <p:nvSpPr>
          <p:cNvPr id="447" name="Google Shape;447;p12"/>
          <p:cNvSpPr/>
          <p:nvPr/>
        </p:nvSpPr>
        <p:spPr>
          <a:xfrm>
            <a:off x="10323988" y="2503460"/>
            <a:ext cx="1259093"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NLP Evaluation</a:t>
            </a:r>
            <a:endParaRPr sz="2400">
              <a:solidFill>
                <a:schemeClr val="dk1"/>
              </a:solidFill>
              <a:latin typeface="Calibri"/>
              <a:ea typeface="Calibri"/>
              <a:cs typeface="Calibri"/>
              <a:sym typeface="Calibri"/>
            </a:endParaRPr>
          </a:p>
        </p:txBody>
      </p:sp>
      <p:sp>
        <p:nvSpPr>
          <p:cNvPr id="448" name="Google Shape;448;p12"/>
          <p:cNvSpPr/>
          <p:nvPr/>
        </p:nvSpPr>
        <p:spPr>
          <a:xfrm>
            <a:off x="2444444" y="5667591"/>
            <a:ext cx="9331956" cy="115489"/>
          </a:xfrm>
          <a:prstGeom prst="rightArrow">
            <a:avLst>
              <a:gd fmla="val 50000" name="adj1"/>
              <a:gd fmla="val 50000" name="adj2"/>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dk1"/>
              </a:solidFill>
              <a:latin typeface="Arial"/>
              <a:ea typeface="Arial"/>
              <a:cs typeface="Arial"/>
              <a:sym typeface="Arial"/>
            </a:endParaRPr>
          </a:p>
        </p:txBody>
      </p:sp>
      <p:sp>
        <p:nvSpPr>
          <p:cNvPr id="449" name="Google Shape;449;p12"/>
          <p:cNvSpPr/>
          <p:nvPr/>
        </p:nvSpPr>
        <p:spPr>
          <a:xfrm rot="5400000">
            <a:off x="5882793" y="2281382"/>
            <a:ext cx="180596" cy="112859"/>
          </a:xfrm>
          <a:prstGeom prst="rightArrow">
            <a:avLst>
              <a:gd fmla="val 50000" name="adj1"/>
              <a:gd fmla="val 50000" name="adj2"/>
            </a:avLst>
          </a:prstGeom>
          <a:solidFill>
            <a:schemeClr val="accent1"/>
          </a:solidFill>
          <a:ln cap="flat" cmpd="sng" w="25400">
            <a:solidFill>
              <a:srgbClr val="30528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lt1"/>
              </a:solidFill>
              <a:latin typeface="Arial"/>
              <a:ea typeface="Arial"/>
              <a:cs typeface="Arial"/>
              <a:sym typeface="Arial"/>
            </a:endParaRPr>
          </a:p>
        </p:txBody>
      </p:sp>
      <p:sp>
        <p:nvSpPr>
          <p:cNvPr id="450" name="Google Shape;450;p12"/>
          <p:cNvSpPr/>
          <p:nvPr/>
        </p:nvSpPr>
        <p:spPr>
          <a:xfrm>
            <a:off x="3831040" y="3487834"/>
            <a:ext cx="1385004" cy="5605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067">
                <a:solidFill>
                  <a:schemeClr val="dk1"/>
                </a:solidFill>
                <a:latin typeface="Arial"/>
                <a:ea typeface="Arial"/>
                <a:cs typeface="Arial"/>
                <a:sym typeface="Arial"/>
              </a:rPr>
              <a:t>Cohort Identification</a:t>
            </a:r>
            <a:endParaRPr sz="2400">
              <a:solidFill>
                <a:schemeClr val="dk1"/>
              </a:solidFill>
              <a:latin typeface="Calibri"/>
              <a:ea typeface="Calibri"/>
              <a:cs typeface="Calibri"/>
              <a:sym typeface="Calibri"/>
            </a:endParaRPr>
          </a:p>
        </p:txBody>
      </p:sp>
      <p:sp>
        <p:nvSpPr>
          <p:cNvPr id="451" name="Google Shape;451;p12"/>
          <p:cNvSpPr/>
          <p:nvPr/>
        </p:nvSpPr>
        <p:spPr>
          <a:xfrm rot="-5400000">
            <a:off x="7419665" y="3214868"/>
            <a:ext cx="198656" cy="124144"/>
          </a:xfrm>
          <a:prstGeom prst="rightArrow">
            <a:avLst>
              <a:gd fmla="val 50000" name="adj1"/>
              <a:gd fmla="val 50000" name="adj2"/>
            </a:avLst>
          </a:prstGeom>
          <a:solidFill>
            <a:schemeClr val="accent1"/>
          </a:solidFill>
          <a:ln cap="flat" cmpd="sng" w="25400">
            <a:solidFill>
              <a:srgbClr val="30528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lt1"/>
              </a:solidFill>
              <a:latin typeface="Arial"/>
              <a:ea typeface="Arial"/>
              <a:cs typeface="Arial"/>
              <a:sym typeface="Arial"/>
            </a:endParaRPr>
          </a:p>
        </p:txBody>
      </p:sp>
      <p:sp>
        <p:nvSpPr>
          <p:cNvPr id="452" name="Google Shape;452;p12"/>
          <p:cNvSpPr/>
          <p:nvPr/>
        </p:nvSpPr>
        <p:spPr>
          <a:xfrm>
            <a:off x="6172502" y="5871026"/>
            <a:ext cx="453659" cy="217139"/>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dk1"/>
              </a:solidFill>
              <a:latin typeface="Arial"/>
              <a:ea typeface="Arial"/>
              <a:cs typeface="Arial"/>
              <a:sym typeface="Arial"/>
            </a:endParaRPr>
          </a:p>
        </p:txBody>
      </p:sp>
      <p:sp>
        <p:nvSpPr>
          <p:cNvPr id="453" name="Google Shape;453;p12"/>
          <p:cNvSpPr/>
          <p:nvPr/>
        </p:nvSpPr>
        <p:spPr>
          <a:xfrm>
            <a:off x="3832349" y="5871026"/>
            <a:ext cx="453659" cy="217139"/>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dk1"/>
              </a:solidFill>
              <a:latin typeface="Arial"/>
              <a:ea typeface="Arial"/>
              <a:cs typeface="Arial"/>
              <a:sym typeface="Arial"/>
            </a:endParaRPr>
          </a:p>
        </p:txBody>
      </p:sp>
      <p:sp>
        <p:nvSpPr>
          <p:cNvPr id="454" name="Google Shape;454;p12"/>
          <p:cNvSpPr/>
          <p:nvPr/>
        </p:nvSpPr>
        <p:spPr>
          <a:xfrm>
            <a:off x="10412141" y="5888794"/>
            <a:ext cx="453659" cy="217139"/>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dk1"/>
              </a:solidFill>
              <a:latin typeface="Arial"/>
              <a:ea typeface="Arial"/>
              <a:cs typeface="Arial"/>
              <a:sym typeface="Arial"/>
            </a:endParaRPr>
          </a:p>
        </p:txBody>
      </p:sp>
      <p:sp>
        <p:nvSpPr>
          <p:cNvPr id="455" name="Google Shape;455;p12"/>
          <p:cNvSpPr/>
          <p:nvPr/>
        </p:nvSpPr>
        <p:spPr>
          <a:xfrm>
            <a:off x="8365438" y="5871026"/>
            <a:ext cx="453659" cy="217139"/>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067">
              <a:solidFill>
                <a:schemeClr val="dk1"/>
              </a:solidFill>
              <a:latin typeface="Arial"/>
              <a:ea typeface="Arial"/>
              <a:cs typeface="Arial"/>
              <a:sym typeface="Arial"/>
            </a:endParaRPr>
          </a:p>
        </p:txBody>
      </p:sp>
      <p:sp>
        <p:nvSpPr>
          <p:cNvPr id="456" name="Google Shape;456;p12"/>
          <p:cNvSpPr/>
          <p:nvPr/>
        </p:nvSpPr>
        <p:spPr>
          <a:xfrm>
            <a:off x="7813614" y="973092"/>
            <a:ext cx="1259093" cy="491587"/>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Local expertise</a:t>
            </a:r>
            <a:endParaRPr sz="2400">
              <a:solidFill>
                <a:schemeClr val="dk1"/>
              </a:solidFill>
              <a:latin typeface="Calibri"/>
              <a:ea typeface="Calibri"/>
              <a:cs typeface="Calibri"/>
              <a:sym typeface="Calibri"/>
            </a:endParaRPr>
          </a:p>
        </p:txBody>
      </p:sp>
      <p:sp>
        <p:nvSpPr>
          <p:cNvPr id="457" name="Google Shape;457;p12"/>
          <p:cNvSpPr/>
          <p:nvPr/>
        </p:nvSpPr>
        <p:spPr>
          <a:xfrm>
            <a:off x="8778088" y="3431028"/>
            <a:ext cx="1259093" cy="600748"/>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Clinical document standard</a:t>
            </a:r>
            <a:endParaRPr sz="2400">
              <a:solidFill>
                <a:schemeClr val="dk1"/>
              </a:solidFill>
              <a:latin typeface="Calibri"/>
              <a:ea typeface="Calibri"/>
              <a:cs typeface="Calibri"/>
              <a:sym typeface="Calibri"/>
            </a:endParaRPr>
          </a:p>
        </p:txBody>
      </p:sp>
      <p:sp>
        <p:nvSpPr>
          <p:cNvPr id="458" name="Google Shape;458;p12"/>
          <p:cNvSpPr/>
          <p:nvPr/>
        </p:nvSpPr>
        <p:spPr>
          <a:xfrm>
            <a:off x="5343545" y="976259"/>
            <a:ext cx="1259093" cy="492237"/>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Security policy</a:t>
            </a:r>
            <a:endParaRPr sz="2400">
              <a:solidFill>
                <a:schemeClr val="dk1"/>
              </a:solidFill>
              <a:latin typeface="Calibri"/>
              <a:ea typeface="Calibri"/>
              <a:cs typeface="Calibri"/>
              <a:sym typeface="Calibri"/>
            </a:endParaRPr>
          </a:p>
        </p:txBody>
      </p:sp>
      <p:sp>
        <p:nvSpPr>
          <p:cNvPr id="459" name="Google Shape;459;p12"/>
          <p:cNvSpPr/>
          <p:nvPr/>
        </p:nvSpPr>
        <p:spPr>
          <a:xfrm>
            <a:off x="6889448" y="4540628"/>
            <a:ext cx="1259092" cy="823495"/>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Local resources (e.g., registry)</a:t>
            </a:r>
            <a:endParaRPr sz="2400">
              <a:solidFill>
                <a:schemeClr val="dk1"/>
              </a:solidFill>
              <a:latin typeface="Calibri"/>
              <a:ea typeface="Calibri"/>
              <a:cs typeface="Calibri"/>
              <a:sym typeface="Calibri"/>
            </a:endParaRPr>
          </a:p>
        </p:txBody>
      </p:sp>
      <p:sp>
        <p:nvSpPr>
          <p:cNvPr id="460" name="Google Shape;460;p12"/>
          <p:cNvSpPr/>
          <p:nvPr/>
        </p:nvSpPr>
        <p:spPr>
          <a:xfrm>
            <a:off x="5343545" y="4538806"/>
            <a:ext cx="1282616" cy="807549"/>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ETL and data infrastructure</a:t>
            </a:r>
            <a:endParaRPr sz="2400">
              <a:solidFill>
                <a:schemeClr val="dk1"/>
              </a:solidFill>
              <a:latin typeface="Calibri"/>
              <a:ea typeface="Calibri"/>
              <a:cs typeface="Calibri"/>
              <a:sym typeface="Calibri"/>
            </a:endParaRPr>
          </a:p>
        </p:txBody>
      </p:sp>
      <p:sp>
        <p:nvSpPr>
          <p:cNvPr id="461" name="Google Shape;461;p12"/>
          <p:cNvSpPr/>
          <p:nvPr/>
        </p:nvSpPr>
        <p:spPr>
          <a:xfrm>
            <a:off x="3831040" y="4878564"/>
            <a:ext cx="1385004" cy="467792"/>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Local expertise</a:t>
            </a:r>
            <a:endParaRPr sz="2400">
              <a:solidFill>
                <a:schemeClr val="dk1"/>
              </a:solidFill>
              <a:latin typeface="Calibri"/>
              <a:ea typeface="Calibri"/>
              <a:cs typeface="Calibri"/>
              <a:sym typeface="Calibri"/>
            </a:endParaRPr>
          </a:p>
        </p:txBody>
      </p:sp>
      <p:sp>
        <p:nvSpPr>
          <p:cNvPr id="462" name="Google Shape;462;p12"/>
          <p:cNvSpPr/>
          <p:nvPr/>
        </p:nvSpPr>
        <p:spPr>
          <a:xfrm>
            <a:off x="5337018" y="4129181"/>
            <a:ext cx="1282616" cy="351460"/>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Local expertise</a:t>
            </a:r>
            <a:endParaRPr sz="2400">
              <a:solidFill>
                <a:schemeClr val="dk1"/>
              </a:solidFill>
              <a:latin typeface="Calibri"/>
              <a:ea typeface="Calibri"/>
              <a:cs typeface="Calibri"/>
              <a:sym typeface="Calibri"/>
            </a:endParaRPr>
          </a:p>
        </p:txBody>
      </p:sp>
      <p:sp>
        <p:nvSpPr>
          <p:cNvPr id="463" name="Google Shape;463;p12"/>
          <p:cNvSpPr/>
          <p:nvPr/>
        </p:nvSpPr>
        <p:spPr>
          <a:xfrm>
            <a:off x="6889446" y="4127029"/>
            <a:ext cx="1259093" cy="351460"/>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Local expertise</a:t>
            </a:r>
            <a:endParaRPr sz="2400">
              <a:solidFill>
                <a:schemeClr val="dk1"/>
              </a:solidFill>
              <a:latin typeface="Calibri"/>
              <a:ea typeface="Calibri"/>
              <a:cs typeface="Calibri"/>
              <a:sym typeface="Calibri"/>
            </a:endParaRPr>
          </a:p>
        </p:txBody>
      </p:sp>
      <p:sp>
        <p:nvSpPr>
          <p:cNvPr id="464" name="Google Shape;464;p12"/>
          <p:cNvSpPr/>
          <p:nvPr/>
        </p:nvSpPr>
        <p:spPr>
          <a:xfrm>
            <a:off x="9231745" y="1576592"/>
            <a:ext cx="901437" cy="532899"/>
          </a:xfrm>
          <a:prstGeom prst="roundRect">
            <a:avLst>
              <a:gd fmla="val 7408" name="adj"/>
            </a:avLst>
          </a:prstGeom>
          <a:solidFill>
            <a:schemeClr val="lt1"/>
          </a:solidFill>
          <a:ln cap="flat" cmpd="sng" w="12700">
            <a:solidFill>
              <a:schemeClr val="dk1"/>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l">
              <a:spcBef>
                <a:spcPts val="0"/>
              </a:spcBef>
              <a:spcAft>
                <a:spcPts val="0"/>
              </a:spcAft>
              <a:buNone/>
            </a:pPr>
            <a:r>
              <a:rPr lang="en-US" sz="1333">
                <a:solidFill>
                  <a:schemeClr val="dk1"/>
                </a:solidFill>
                <a:latin typeface="Arial"/>
                <a:ea typeface="Arial"/>
                <a:cs typeface="Arial"/>
                <a:sym typeface="Arial"/>
              </a:rPr>
              <a:t>Security policy</a:t>
            </a:r>
            <a:endParaRPr sz="2400">
              <a:solidFill>
                <a:schemeClr val="dk1"/>
              </a:solidFill>
              <a:latin typeface="Calibri"/>
              <a:ea typeface="Calibri"/>
              <a:cs typeface="Calibri"/>
              <a:sym typeface="Calibri"/>
            </a:endParaRPr>
          </a:p>
        </p:txBody>
      </p:sp>
      <p:sp>
        <p:nvSpPr>
          <p:cNvPr id="465" name="Google Shape;465;p12"/>
          <p:cNvSpPr/>
          <p:nvPr/>
        </p:nvSpPr>
        <p:spPr>
          <a:xfrm>
            <a:off x="319519" y="1580813"/>
            <a:ext cx="1350116" cy="380301"/>
          </a:xfrm>
          <a:prstGeom prst="roundRect">
            <a:avLst>
              <a:gd fmla="val 7408" name="adj"/>
            </a:avLst>
          </a:prstGeom>
          <a:solidFill>
            <a:schemeClr val="lt1"/>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US" sz="1333">
                <a:solidFill>
                  <a:schemeClr val="dk1"/>
                </a:solidFill>
                <a:latin typeface="Calibri"/>
                <a:ea typeface="Calibri"/>
                <a:cs typeface="Calibri"/>
                <a:sym typeface="Calibri"/>
              </a:rPr>
              <a:t>People:</a:t>
            </a:r>
            <a:endParaRPr b="1" sz="2400">
              <a:solidFill>
                <a:schemeClr val="dk1"/>
              </a:solidFill>
              <a:latin typeface="Calibri"/>
              <a:ea typeface="Calibri"/>
              <a:cs typeface="Calibri"/>
              <a:sym typeface="Calibri"/>
            </a:endParaRPr>
          </a:p>
        </p:txBody>
      </p:sp>
      <p:sp>
        <p:nvSpPr>
          <p:cNvPr id="466" name="Google Shape;466;p12"/>
          <p:cNvSpPr/>
          <p:nvPr/>
        </p:nvSpPr>
        <p:spPr>
          <a:xfrm>
            <a:off x="319519" y="2564583"/>
            <a:ext cx="1350116" cy="380301"/>
          </a:xfrm>
          <a:prstGeom prst="roundRect">
            <a:avLst>
              <a:gd fmla="val 7408" name="adj"/>
            </a:avLst>
          </a:prstGeom>
          <a:solidFill>
            <a:schemeClr val="lt1"/>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US" sz="1333">
                <a:solidFill>
                  <a:schemeClr val="dk1"/>
                </a:solidFill>
                <a:latin typeface="Calibri"/>
                <a:ea typeface="Calibri"/>
                <a:cs typeface="Calibri"/>
                <a:sym typeface="Calibri"/>
              </a:rPr>
              <a:t>Policy:</a:t>
            </a:r>
            <a:endParaRPr b="1" sz="2400">
              <a:solidFill>
                <a:schemeClr val="dk1"/>
              </a:solidFill>
              <a:latin typeface="Calibri"/>
              <a:ea typeface="Calibri"/>
              <a:cs typeface="Calibri"/>
              <a:sym typeface="Calibri"/>
            </a:endParaRPr>
          </a:p>
        </p:txBody>
      </p:sp>
      <p:sp>
        <p:nvSpPr>
          <p:cNvPr id="467" name="Google Shape;467;p12"/>
          <p:cNvSpPr/>
          <p:nvPr/>
        </p:nvSpPr>
        <p:spPr>
          <a:xfrm>
            <a:off x="299134" y="3548352"/>
            <a:ext cx="1516000" cy="380400"/>
          </a:xfrm>
          <a:prstGeom prst="roundRect">
            <a:avLst>
              <a:gd fmla="val 7408" name="adj"/>
            </a:avLst>
          </a:prstGeom>
          <a:solidFill>
            <a:schemeClr val="lt1"/>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US" sz="1333">
                <a:solidFill>
                  <a:schemeClr val="dk1"/>
                </a:solidFill>
                <a:latin typeface="Calibri"/>
                <a:ea typeface="Calibri"/>
                <a:cs typeface="Calibri"/>
                <a:sym typeface="Calibri"/>
              </a:rPr>
              <a:t>Infrastructure:</a:t>
            </a:r>
            <a:endParaRPr b="1" sz="2400">
              <a:solidFill>
                <a:schemeClr val="dk1"/>
              </a:solidFill>
              <a:latin typeface="Calibri"/>
              <a:ea typeface="Calibri"/>
              <a:cs typeface="Calibri"/>
              <a:sym typeface="Calibri"/>
            </a:endParaRPr>
          </a:p>
        </p:txBody>
      </p:sp>
      <p:sp>
        <p:nvSpPr>
          <p:cNvPr id="468" name="Google Shape;468;p12"/>
          <p:cNvSpPr/>
          <p:nvPr/>
        </p:nvSpPr>
        <p:spPr>
          <a:xfrm>
            <a:off x="314759" y="4532123"/>
            <a:ext cx="1350116" cy="380301"/>
          </a:xfrm>
          <a:prstGeom prst="roundRect">
            <a:avLst>
              <a:gd fmla="val 7408" name="adj"/>
            </a:avLst>
          </a:prstGeom>
          <a:solidFill>
            <a:schemeClr val="lt1"/>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US" sz="1333">
                <a:solidFill>
                  <a:schemeClr val="dk1"/>
                </a:solidFill>
                <a:latin typeface="Calibri"/>
                <a:ea typeface="Calibri"/>
                <a:cs typeface="Calibri"/>
                <a:sym typeface="Calibri"/>
              </a:rPr>
              <a:t>Data</a:t>
            </a:r>
            <a:r>
              <a:rPr lang="en-US" sz="1333">
                <a:solidFill>
                  <a:schemeClr val="dk1"/>
                </a:solidFill>
                <a:latin typeface="Arial"/>
                <a:ea typeface="Arial"/>
                <a:cs typeface="Arial"/>
                <a:sym typeface="Arial"/>
              </a:rPr>
              <a:t>:</a:t>
            </a:r>
            <a:endParaRPr sz="2400">
              <a:solidFill>
                <a:schemeClr val="dk1"/>
              </a:solidFill>
              <a:latin typeface="Calibri"/>
              <a:ea typeface="Calibri"/>
              <a:cs typeface="Calibri"/>
              <a:sym typeface="Calibri"/>
            </a:endParaRPr>
          </a:p>
        </p:txBody>
      </p:sp>
      <p:pic>
        <p:nvPicPr>
          <p:cNvPr descr="A Bunch Of Users Icon Illustration In Line Style Social Media Group Profile  Icon Friends Symbol Stock Illustration - Download Image Now - iStock" id="469" name="Google Shape;469;p12"/>
          <p:cNvPicPr preferRelativeResize="0"/>
          <p:nvPr/>
        </p:nvPicPr>
        <p:blipFill rotWithShape="1">
          <a:blip r:embed="rId3">
            <a:alphaModFix/>
          </a:blip>
          <a:srcRect b="0" l="0" r="0" t="0"/>
          <a:stretch/>
        </p:blipFill>
        <p:spPr>
          <a:xfrm>
            <a:off x="1083334" y="1662927"/>
            <a:ext cx="399661" cy="288177"/>
          </a:xfrm>
          <a:prstGeom prst="rect">
            <a:avLst/>
          </a:prstGeom>
          <a:noFill/>
          <a:ln>
            <a:noFill/>
          </a:ln>
        </p:spPr>
      </p:pic>
      <p:pic>
        <p:nvPicPr>
          <p:cNvPr descr="Books Icon Graphic by Home Sweet · Creative Fabrica" id="470" name="Google Shape;470;p12"/>
          <p:cNvPicPr preferRelativeResize="0"/>
          <p:nvPr/>
        </p:nvPicPr>
        <p:blipFill rotWithShape="1">
          <a:blip r:embed="rId4">
            <a:alphaModFix/>
          </a:blip>
          <a:srcRect b="0" l="0" r="0" t="0"/>
          <a:stretch/>
        </p:blipFill>
        <p:spPr>
          <a:xfrm>
            <a:off x="1076514" y="2608440"/>
            <a:ext cx="413301" cy="378353"/>
          </a:xfrm>
          <a:prstGeom prst="rect">
            <a:avLst/>
          </a:prstGeom>
          <a:noFill/>
          <a:ln>
            <a:noFill/>
          </a:ln>
        </p:spPr>
      </p:pic>
      <p:pic>
        <p:nvPicPr>
          <p:cNvPr descr="Your GraphQL starter kit. From zero to your first graphql query | by Amir  Hachaichi | CodeX | Medium" id="471" name="Google Shape;471;p12"/>
          <p:cNvPicPr preferRelativeResize="0"/>
          <p:nvPr/>
        </p:nvPicPr>
        <p:blipFill rotWithShape="1">
          <a:blip r:embed="rId5">
            <a:alphaModFix/>
          </a:blip>
          <a:srcRect b="0" l="0" r="0" t="0"/>
          <a:stretch/>
        </p:blipFill>
        <p:spPr>
          <a:xfrm>
            <a:off x="1717207" y="3571199"/>
            <a:ext cx="436049" cy="334709"/>
          </a:xfrm>
          <a:prstGeom prst="rect">
            <a:avLst/>
          </a:prstGeom>
          <a:noFill/>
          <a:ln>
            <a:noFill/>
          </a:ln>
        </p:spPr>
      </p:pic>
      <p:pic>
        <p:nvPicPr>
          <p:cNvPr descr="knowledge database Icon - Download knowledge database Icon 2317744 | Noun  Project" id="472" name="Google Shape;472;p12"/>
          <p:cNvPicPr preferRelativeResize="0"/>
          <p:nvPr/>
        </p:nvPicPr>
        <p:blipFill rotWithShape="1">
          <a:blip r:embed="rId6">
            <a:alphaModFix/>
          </a:blip>
          <a:srcRect b="0" l="0" r="0" t="0"/>
          <a:stretch/>
        </p:blipFill>
        <p:spPr>
          <a:xfrm>
            <a:off x="974188" y="4542429"/>
            <a:ext cx="371372" cy="371372"/>
          </a:xfrm>
          <a:prstGeom prst="rect">
            <a:avLst/>
          </a:prstGeom>
          <a:noFill/>
          <a:ln>
            <a:noFill/>
          </a:ln>
        </p:spPr>
      </p:pic>
      <p:pic>
        <p:nvPicPr>
          <p:cNvPr descr="knowledge database Icon - Download knowledge database Icon 2317744 | Noun  Project" id="473" name="Google Shape;473;p12"/>
          <p:cNvPicPr preferRelativeResize="0"/>
          <p:nvPr/>
        </p:nvPicPr>
        <p:blipFill rotWithShape="1">
          <a:blip r:embed="rId7">
            <a:alphaModFix/>
          </a:blip>
          <a:srcRect b="0" l="0" r="0" t="0"/>
          <a:stretch/>
        </p:blipFill>
        <p:spPr>
          <a:xfrm>
            <a:off x="9753355" y="3470015"/>
            <a:ext cx="279017" cy="279017"/>
          </a:xfrm>
          <a:prstGeom prst="rect">
            <a:avLst/>
          </a:prstGeom>
          <a:noFill/>
          <a:ln>
            <a:noFill/>
          </a:ln>
        </p:spPr>
      </p:pic>
      <p:pic>
        <p:nvPicPr>
          <p:cNvPr descr="Your GraphQL starter kit. From zero to your first graphql query | by Amir  Hachaichi | CodeX | Medium" id="474" name="Google Shape;474;p12"/>
          <p:cNvPicPr preferRelativeResize="0"/>
          <p:nvPr/>
        </p:nvPicPr>
        <p:blipFill rotWithShape="1">
          <a:blip r:embed="rId5">
            <a:alphaModFix/>
          </a:blip>
          <a:srcRect b="0" l="0" r="0" t="0"/>
          <a:stretch/>
        </p:blipFill>
        <p:spPr>
          <a:xfrm>
            <a:off x="6155062" y="4581629"/>
            <a:ext cx="436049" cy="334709"/>
          </a:xfrm>
          <a:prstGeom prst="rect">
            <a:avLst/>
          </a:prstGeom>
          <a:noFill/>
          <a:ln>
            <a:noFill/>
          </a:ln>
        </p:spPr>
      </p:pic>
      <p:pic>
        <p:nvPicPr>
          <p:cNvPr descr="Books Icon Graphic by Home Sweet · Creative Fabrica" id="475" name="Google Shape;475;p12"/>
          <p:cNvPicPr preferRelativeResize="0"/>
          <p:nvPr/>
        </p:nvPicPr>
        <p:blipFill rotWithShape="1">
          <a:blip r:embed="rId8">
            <a:alphaModFix/>
          </a:blip>
          <a:srcRect b="0" l="0" r="0" t="0"/>
          <a:stretch/>
        </p:blipFill>
        <p:spPr>
          <a:xfrm>
            <a:off x="6172502" y="1055284"/>
            <a:ext cx="341571" cy="312688"/>
          </a:xfrm>
          <a:prstGeom prst="rect">
            <a:avLst/>
          </a:prstGeom>
          <a:noFill/>
          <a:ln>
            <a:noFill/>
          </a:ln>
        </p:spPr>
      </p:pic>
      <p:pic>
        <p:nvPicPr>
          <p:cNvPr descr="Books Icon Graphic by Home Sweet · Creative Fabrica" id="476" name="Google Shape;476;p12"/>
          <p:cNvPicPr preferRelativeResize="0"/>
          <p:nvPr/>
        </p:nvPicPr>
        <p:blipFill rotWithShape="1">
          <a:blip r:embed="rId9">
            <a:alphaModFix/>
          </a:blip>
          <a:srcRect b="0" l="0" r="0" t="0"/>
          <a:stretch/>
        </p:blipFill>
        <p:spPr>
          <a:xfrm>
            <a:off x="9847517" y="1874565"/>
            <a:ext cx="256627" cy="234927"/>
          </a:xfrm>
          <a:prstGeom prst="rect">
            <a:avLst/>
          </a:prstGeom>
          <a:noFill/>
          <a:ln>
            <a:noFill/>
          </a:ln>
        </p:spPr>
      </p:pic>
      <p:pic>
        <p:nvPicPr>
          <p:cNvPr descr="A Bunch Of Users Icon Illustration In Line Style Social Media Group Profile  Icon Friends Symbol Stock Illustration - Download Image Now - iStock" id="477" name="Google Shape;477;p12"/>
          <p:cNvPicPr preferRelativeResize="0"/>
          <p:nvPr/>
        </p:nvPicPr>
        <p:blipFill rotWithShape="1">
          <a:blip r:embed="rId10">
            <a:alphaModFix/>
          </a:blip>
          <a:srcRect b="0" l="0" r="0" t="0"/>
          <a:stretch/>
        </p:blipFill>
        <p:spPr>
          <a:xfrm>
            <a:off x="8655574" y="1046989"/>
            <a:ext cx="363328" cy="261980"/>
          </a:xfrm>
          <a:prstGeom prst="rect">
            <a:avLst/>
          </a:prstGeom>
          <a:noFill/>
          <a:ln>
            <a:noFill/>
          </a:ln>
        </p:spPr>
      </p:pic>
      <p:pic>
        <p:nvPicPr>
          <p:cNvPr descr="A Bunch Of Users Icon Illustration In Line Style Social Media Group Profile  Icon Friends Symbol Stock Illustration - Download Image Now - iStock" id="478" name="Google Shape;478;p12"/>
          <p:cNvPicPr preferRelativeResize="0"/>
          <p:nvPr/>
        </p:nvPicPr>
        <p:blipFill rotWithShape="1">
          <a:blip r:embed="rId3">
            <a:alphaModFix/>
          </a:blip>
          <a:srcRect b="0" l="0" r="0" t="0"/>
          <a:stretch/>
        </p:blipFill>
        <p:spPr>
          <a:xfrm>
            <a:off x="4765580" y="4934441"/>
            <a:ext cx="399661" cy="288177"/>
          </a:xfrm>
          <a:prstGeom prst="rect">
            <a:avLst/>
          </a:prstGeom>
          <a:noFill/>
          <a:ln>
            <a:noFill/>
          </a:ln>
        </p:spPr>
      </p:pic>
      <p:pic>
        <p:nvPicPr>
          <p:cNvPr descr="A Bunch Of Users Icon Illustration In Line Style Social Media Group Profile  Icon Friends Symbol Stock Illustration - Download Image Now - iStock" id="479" name="Google Shape;479;p12"/>
          <p:cNvPicPr preferRelativeResize="0"/>
          <p:nvPr/>
        </p:nvPicPr>
        <p:blipFill rotWithShape="1">
          <a:blip r:embed="rId11">
            <a:alphaModFix/>
          </a:blip>
          <a:srcRect b="0" l="0" r="0" t="0"/>
          <a:stretch/>
        </p:blipFill>
        <p:spPr>
          <a:xfrm>
            <a:off x="6234182" y="4199771"/>
            <a:ext cx="330299" cy="238165"/>
          </a:xfrm>
          <a:prstGeom prst="rect">
            <a:avLst/>
          </a:prstGeom>
          <a:noFill/>
          <a:ln>
            <a:noFill/>
          </a:ln>
        </p:spPr>
      </p:pic>
      <p:pic>
        <p:nvPicPr>
          <p:cNvPr descr="A Bunch Of Users Icon Illustration In Line Style Social Media Group Profile  Icon Friends Symbol Stock Illustration - Download Image Now - iStock" id="480" name="Google Shape;480;p12"/>
          <p:cNvPicPr preferRelativeResize="0"/>
          <p:nvPr/>
        </p:nvPicPr>
        <p:blipFill rotWithShape="1">
          <a:blip r:embed="rId11">
            <a:alphaModFix/>
          </a:blip>
          <a:srcRect b="0" l="0" r="0" t="0"/>
          <a:stretch/>
        </p:blipFill>
        <p:spPr>
          <a:xfrm>
            <a:off x="7715331" y="4173682"/>
            <a:ext cx="330299" cy="238164"/>
          </a:xfrm>
          <a:prstGeom prst="rect">
            <a:avLst/>
          </a:prstGeom>
          <a:noFill/>
          <a:ln>
            <a:noFill/>
          </a:ln>
        </p:spPr>
      </p:pic>
      <p:pic>
        <p:nvPicPr>
          <p:cNvPr descr="knowledge database Icon - Download knowledge database Icon 2317744 | Noun  Project" id="481" name="Google Shape;481;p12"/>
          <p:cNvPicPr preferRelativeResize="0"/>
          <p:nvPr/>
        </p:nvPicPr>
        <p:blipFill rotWithShape="1">
          <a:blip r:embed="rId7">
            <a:alphaModFix/>
          </a:blip>
          <a:srcRect b="0" l="0" r="0" t="0"/>
          <a:stretch/>
        </p:blipFill>
        <p:spPr>
          <a:xfrm>
            <a:off x="7869523" y="4581629"/>
            <a:ext cx="279017" cy="279017"/>
          </a:xfrm>
          <a:prstGeom prst="rect">
            <a:avLst/>
          </a:prstGeom>
          <a:noFill/>
          <a:ln>
            <a:noFill/>
          </a:ln>
        </p:spPr>
      </p:pic>
      <p:cxnSp>
        <p:nvCxnSpPr>
          <p:cNvPr id="482" name="Google Shape;482;p12"/>
          <p:cNvCxnSpPr/>
          <p:nvPr/>
        </p:nvCxnSpPr>
        <p:spPr>
          <a:xfrm>
            <a:off x="8148540" y="3063959"/>
            <a:ext cx="670557" cy="399429"/>
          </a:xfrm>
          <a:prstGeom prst="straightConnector1">
            <a:avLst/>
          </a:prstGeom>
          <a:noFill/>
          <a:ln cap="flat" cmpd="sng" w="9525">
            <a:solidFill>
              <a:schemeClr val="dk1"/>
            </a:solidFill>
            <a:prstDash val="dash"/>
            <a:round/>
            <a:headEnd len="sm" w="sm" type="none"/>
            <a:tailEnd len="sm" w="sm" type="none"/>
          </a:ln>
        </p:spPr>
      </p:cxnSp>
      <p:sp>
        <p:nvSpPr>
          <p:cNvPr id="483" name="Google Shape;483;p12"/>
          <p:cNvSpPr txBox="1"/>
          <p:nvPr>
            <p:ph type="title"/>
          </p:nvPr>
        </p:nvSpPr>
        <p:spPr>
          <a:xfrm>
            <a:off x="415600" y="135752"/>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70707"/>
              <a:buFont typeface="Calibri"/>
              <a:buNone/>
            </a:pPr>
            <a:r>
              <a:rPr lang="en-US"/>
              <a:t>Challenges of Multi-Institutional Implementation</a:t>
            </a:r>
            <a:endParaRPr/>
          </a:p>
        </p:txBody>
      </p:sp>
      <p:sp>
        <p:nvSpPr>
          <p:cNvPr id="484" name="Google Shape;484;p12"/>
          <p:cNvSpPr txBox="1"/>
          <p:nvPr/>
        </p:nvSpPr>
        <p:spPr>
          <a:xfrm>
            <a:off x="0" y="6425265"/>
            <a:ext cx="11360800"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50">
                <a:solidFill>
                  <a:srgbClr val="222222"/>
                </a:solidFill>
                <a:latin typeface="Arial"/>
                <a:ea typeface="Arial"/>
                <a:cs typeface="Arial"/>
                <a:sym typeface="Arial"/>
              </a:rPr>
              <a:t>Han P, Fu S, Kolis J, Hughes R, Hallstrom BR, Carvour M, Maradit-Kremers H, Sohn S, Vydiswaran VV. Multicenter validation of natural language processing algorithms for the detection of common data elements in operative notes for total hip arthroplasty: algorithm development and validation. JMIR medical informatics. 2022 Aug 31;10(8):e38155.</a:t>
            </a:r>
            <a:endParaRPr sz="105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3"/>
          <p:cNvSpPr txBox="1"/>
          <p:nvPr>
            <p:ph type="title"/>
          </p:nvPr>
        </p:nvSpPr>
        <p:spPr>
          <a:xfrm>
            <a:off x="8269288" y="533301"/>
            <a:ext cx="3759098" cy="58737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sz="2000"/>
              <a:t>Data sources, search strategy</a:t>
            </a:r>
            <a:br>
              <a:rPr lang="en-US" sz="2000"/>
            </a:br>
            <a:r>
              <a:rPr lang="en-US" sz="2000"/>
              <a:t>and eligibility screening</a:t>
            </a:r>
            <a:br>
              <a:rPr lang="en-US" sz="2000"/>
            </a:br>
            <a:br>
              <a:rPr lang="en-US" sz="2000"/>
            </a:br>
            <a:endParaRPr sz="2000"/>
          </a:p>
        </p:txBody>
      </p:sp>
      <p:sp>
        <p:nvSpPr>
          <p:cNvPr id="490" name="Google Shape;490;p13"/>
          <p:cNvSpPr txBox="1"/>
          <p:nvPr/>
        </p:nvSpPr>
        <p:spPr>
          <a:xfrm>
            <a:off x="8421637" y="1120676"/>
            <a:ext cx="3454400" cy="35394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600"/>
              <a:buFont typeface="Arial"/>
              <a:buChar char="•"/>
            </a:pPr>
            <a:r>
              <a:rPr b="1" lang="en-US" sz="1600">
                <a:solidFill>
                  <a:srgbClr val="000000"/>
                </a:solidFill>
                <a:latin typeface="Arial"/>
                <a:ea typeface="Arial"/>
                <a:cs typeface="Arial"/>
                <a:sym typeface="Arial"/>
              </a:rPr>
              <a:t>Duration:</a:t>
            </a:r>
            <a:r>
              <a:rPr lang="en-US" sz="1600">
                <a:solidFill>
                  <a:srgbClr val="000000"/>
                </a:solidFill>
                <a:latin typeface="Arial"/>
                <a:ea typeface="Arial"/>
                <a:cs typeface="Arial"/>
                <a:sym typeface="Arial"/>
              </a:rPr>
              <a:t> January 2009 to September 2021</a:t>
            </a:r>
            <a:endParaRPr/>
          </a:p>
          <a:p>
            <a:pPr indent="-184150" lvl="0" marL="285750" marR="0" rtl="0" algn="just">
              <a:spcBef>
                <a:spcPts val="0"/>
              </a:spcBef>
              <a:spcAft>
                <a:spcPts val="0"/>
              </a:spcAft>
              <a:buClr>
                <a:schemeClr val="dk1"/>
              </a:buClr>
              <a:buSzPts val="1600"/>
              <a:buFont typeface="Arial"/>
              <a:buNone/>
            </a:pPr>
            <a:r>
              <a:t/>
            </a:r>
            <a:endParaRPr sz="1600">
              <a:solidFill>
                <a:srgbClr val="000000"/>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Inclusion:</a:t>
            </a:r>
            <a:r>
              <a:rPr lang="en-US" sz="1600">
                <a:solidFill>
                  <a:schemeClr val="dk1"/>
                </a:solidFill>
                <a:latin typeface="Arial"/>
                <a:ea typeface="Arial"/>
                <a:cs typeface="Arial"/>
                <a:sym typeface="Arial"/>
              </a:rPr>
              <a:t> observational studies focusing on the use of NLP solutions to address clinical questions within the standard design of EHR-based observational research</a:t>
            </a:r>
            <a:endParaRPr/>
          </a:p>
          <a:p>
            <a:pPr indent="-184150" lvl="0" marL="285750" marR="0" rtl="0" algn="just">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Process:</a:t>
            </a:r>
            <a:r>
              <a:rPr lang="en-US" sz="1600">
                <a:solidFill>
                  <a:schemeClr val="dk1"/>
                </a:solidFill>
                <a:latin typeface="Arial"/>
                <a:ea typeface="Arial"/>
                <a:cs typeface="Arial"/>
                <a:sym typeface="Arial"/>
              </a:rPr>
              <a:t> de-duplication, title and abstract screenings, full text review</a:t>
            </a:r>
            <a:endParaRPr/>
          </a:p>
          <a:p>
            <a:pPr indent="-184150" lvl="0" marL="285750" marR="0" rtl="0" algn="just">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pic>
        <p:nvPicPr>
          <p:cNvPr id="491" name="Google Shape;491;p13"/>
          <p:cNvPicPr preferRelativeResize="0"/>
          <p:nvPr/>
        </p:nvPicPr>
        <p:blipFill rotWithShape="1">
          <a:blip r:embed="rId3">
            <a:alphaModFix/>
          </a:blip>
          <a:srcRect b="0" l="0" r="0" t="0"/>
          <a:stretch/>
        </p:blipFill>
        <p:spPr>
          <a:xfrm>
            <a:off x="1588" y="1"/>
            <a:ext cx="8032638" cy="66938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Observational Study vs. Measurement Study</a:t>
            </a:r>
            <a:br>
              <a:rPr lang="en-US"/>
            </a:br>
            <a:endParaRPr/>
          </a:p>
        </p:txBody>
      </p:sp>
      <p:graphicFrame>
        <p:nvGraphicFramePr>
          <p:cNvPr id="497" name="Google Shape;497;p14"/>
          <p:cNvGraphicFramePr/>
          <p:nvPr/>
        </p:nvGraphicFramePr>
        <p:xfrm>
          <a:off x="974727" y="1123950"/>
          <a:ext cx="3000000" cy="3000000"/>
        </p:xfrm>
        <a:graphic>
          <a:graphicData uri="http://schemas.openxmlformats.org/drawingml/2006/table">
            <a:tbl>
              <a:tblPr bandRow="1" firstCol="1" firstRow="1">
                <a:noFill/>
                <a:tableStyleId>{5A945030-DF81-4A62-93F6-C71B2D53B9D0}</a:tableStyleId>
              </a:tblPr>
              <a:tblGrid>
                <a:gridCol w="3332975"/>
                <a:gridCol w="3332975"/>
                <a:gridCol w="3332975"/>
              </a:tblGrid>
              <a:tr h="472175">
                <a:tc>
                  <a:txBody>
                    <a:bodyPr/>
                    <a:lstStyle/>
                    <a:p>
                      <a:pPr indent="0" lvl="0" marL="0" marR="0" rtl="0" algn="just">
                        <a:lnSpc>
                          <a:spcPct val="115000"/>
                        </a:lnSpc>
                        <a:spcBef>
                          <a:spcPts val="0"/>
                        </a:spcBef>
                        <a:spcAft>
                          <a:spcPts val="0"/>
                        </a:spcAft>
                        <a:buNone/>
                      </a:pPr>
                      <a:r>
                        <a:rPr lang="en-US" sz="1600" u="none" cap="none" strike="noStrike"/>
                        <a:t> </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Observational Study</a:t>
                      </a:r>
                      <a:r>
                        <a:rPr baseline="30000" lang="en-US" sz="1400" u="none" cap="none" strike="noStrike"/>
                        <a:t>†</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Measurement Study (Machine Learning)</a:t>
                      </a:r>
                      <a:r>
                        <a:rPr baseline="30000" lang="en-US" sz="1400" u="none" cap="none" strike="noStrike"/>
                        <a:t>‡</a:t>
                      </a:r>
                      <a:endParaRPr sz="1600" u="none" cap="none" strike="noStrike">
                        <a:latin typeface="Times New Roman"/>
                        <a:ea typeface="Times New Roman"/>
                        <a:cs typeface="Times New Roman"/>
                        <a:sym typeface="Times New Roman"/>
                      </a:endParaRPr>
                    </a:p>
                  </a:txBody>
                  <a:tcPr marT="0" marB="0" marR="68575" marL="68575"/>
                </a:tc>
              </a:tr>
              <a:tr h="198300">
                <a:tc>
                  <a:txBody>
                    <a:bodyPr/>
                    <a:lstStyle/>
                    <a:p>
                      <a:pPr indent="0" lvl="0" marL="0" marR="0" rtl="0" algn="just">
                        <a:lnSpc>
                          <a:spcPct val="115000"/>
                        </a:lnSpc>
                        <a:spcBef>
                          <a:spcPts val="0"/>
                        </a:spcBef>
                        <a:spcAft>
                          <a:spcPts val="0"/>
                        </a:spcAft>
                        <a:buNone/>
                      </a:pPr>
                      <a:r>
                        <a:rPr lang="en-US" sz="1600" u="none" cap="none" strike="noStrike"/>
                        <a:t>Introduction</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Background/rationale, research objectives</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Background/rationale, research objectives</a:t>
                      </a:r>
                      <a:endParaRPr sz="1600" u="none" cap="none" strike="noStrike">
                        <a:latin typeface="Times New Roman"/>
                        <a:ea typeface="Times New Roman"/>
                        <a:cs typeface="Times New Roman"/>
                        <a:sym typeface="Times New Roman"/>
                      </a:endParaRPr>
                    </a:p>
                  </a:txBody>
                  <a:tcPr marT="0" marB="0" marR="68575" marL="68575"/>
                </a:tc>
              </a:tr>
              <a:tr h="829250">
                <a:tc>
                  <a:txBody>
                    <a:bodyPr/>
                    <a:lstStyle/>
                    <a:p>
                      <a:pPr indent="0" lvl="0" marL="0" marR="0" rtl="0" algn="just">
                        <a:lnSpc>
                          <a:spcPct val="115000"/>
                        </a:lnSpc>
                        <a:spcBef>
                          <a:spcPts val="0"/>
                        </a:spcBef>
                        <a:spcAft>
                          <a:spcPts val="0"/>
                        </a:spcAft>
                        <a:buNone/>
                      </a:pPr>
                      <a:r>
                        <a:rPr lang="en-US" sz="1600" u="none" cap="none" strike="noStrike"/>
                        <a:t>Methods</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Study design, setting, participants, variables, data source/measurement, bias, study size, variables, statistical methods</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Study setting, task definition, analysis plan, data collection, clinical labelling, sampling data preparation, model development, model evaluation</a:t>
                      </a:r>
                      <a:endParaRPr sz="1600" u="none" cap="none" strike="noStrike">
                        <a:latin typeface="Times New Roman"/>
                        <a:ea typeface="Times New Roman"/>
                        <a:cs typeface="Times New Roman"/>
                        <a:sym typeface="Times New Roman"/>
                      </a:endParaRPr>
                    </a:p>
                  </a:txBody>
                  <a:tcPr marT="0" marB="0" marR="68575" marL="68575"/>
                </a:tc>
              </a:tr>
              <a:tr h="408625">
                <a:tc>
                  <a:txBody>
                    <a:bodyPr/>
                    <a:lstStyle/>
                    <a:p>
                      <a:pPr indent="0" lvl="0" marL="0" marR="0" rtl="0" algn="just">
                        <a:lnSpc>
                          <a:spcPct val="115000"/>
                        </a:lnSpc>
                        <a:spcBef>
                          <a:spcPts val="0"/>
                        </a:spcBef>
                        <a:spcAft>
                          <a:spcPts val="0"/>
                        </a:spcAft>
                        <a:buNone/>
                      </a:pPr>
                      <a:r>
                        <a:rPr lang="en-US" sz="1600" u="none" cap="none" strike="noStrike"/>
                        <a:t>Results</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Participants, descriptive data, outcome data, main results, other analyses</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Final model performance</a:t>
                      </a:r>
                      <a:endParaRPr sz="1600" u="none" cap="none" strike="noStrike">
                        <a:latin typeface="Times New Roman"/>
                        <a:ea typeface="Times New Roman"/>
                        <a:cs typeface="Times New Roman"/>
                        <a:sym typeface="Times New Roman"/>
                      </a:endParaRPr>
                    </a:p>
                  </a:txBody>
                  <a:tcPr marT="0" marB="0" marR="68575" marL="68575"/>
                </a:tc>
              </a:tr>
              <a:tr h="408625">
                <a:tc>
                  <a:txBody>
                    <a:bodyPr/>
                    <a:lstStyle/>
                    <a:p>
                      <a:pPr indent="0" lvl="0" marL="0" marR="0" rtl="0" algn="just">
                        <a:lnSpc>
                          <a:spcPct val="115000"/>
                        </a:lnSpc>
                        <a:spcBef>
                          <a:spcPts val="0"/>
                        </a:spcBef>
                        <a:spcAft>
                          <a:spcPts val="0"/>
                        </a:spcAft>
                        <a:buNone/>
                      </a:pPr>
                      <a:r>
                        <a:rPr lang="en-US" sz="1600" u="none" cap="none" strike="noStrike"/>
                        <a:t>Discussion</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Key results, limitations, interpretation, generalizability</a:t>
                      </a:r>
                      <a:endParaRPr sz="16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l">
                        <a:lnSpc>
                          <a:spcPct val="115000"/>
                        </a:lnSpc>
                        <a:spcBef>
                          <a:spcPts val="0"/>
                        </a:spcBef>
                        <a:spcAft>
                          <a:spcPts val="0"/>
                        </a:spcAft>
                        <a:buNone/>
                      </a:pPr>
                      <a:r>
                        <a:rPr lang="en-US" sz="1600" u="none" cap="none" strike="noStrike"/>
                        <a:t>Clinical implications, limitations of the model, unexpected results during the experiments</a:t>
                      </a:r>
                      <a:endParaRPr sz="1600" u="none" cap="none" strike="noStrike">
                        <a:latin typeface="Times New Roman"/>
                        <a:ea typeface="Times New Roman"/>
                        <a:cs typeface="Times New Roman"/>
                        <a:sym typeface="Times New Roman"/>
                      </a:endParaRPr>
                    </a:p>
                  </a:txBody>
                  <a:tcPr marT="0" marB="0" marR="68575" marL="68575"/>
                </a:tc>
              </a:tr>
            </a:tbl>
          </a:graphicData>
        </a:graphic>
      </p:graphicFrame>
      <p:sp>
        <p:nvSpPr>
          <p:cNvPr id="498" name="Google Shape;498;p14"/>
          <p:cNvSpPr txBox="1"/>
          <p:nvPr/>
        </p:nvSpPr>
        <p:spPr>
          <a:xfrm>
            <a:off x="942658" y="5508305"/>
            <a:ext cx="92583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600">
                <a:solidFill>
                  <a:srgbClr val="000000"/>
                </a:solidFill>
                <a:latin typeface="Arial"/>
                <a:ea typeface="Arial"/>
                <a:cs typeface="Arial"/>
                <a:sym typeface="Arial"/>
              </a:rPr>
              <a:t>†</a:t>
            </a:r>
            <a:r>
              <a:rPr lang="en-US" sz="1600">
                <a:solidFill>
                  <a:srgbClr val="000000"/>
                </a:solidFill>
                <a:latin typeface="Arial"/>
                <a:ea typeface="Arial"/>
                <a:cs typeface="Arial"/>
                <a:sym typeface="Arial"/>
              </a:rPr>
              <a:t>STROBE Guideline Version 4.</a:t>
            </a:r>
            <a:r>
              <a:rPr b="1" lang="en-US" sz="1600">
                <a:solidFill>
                  <a:srgbClr val="000000"/>
                </a:solidFill>
                <a:latin typeface="Arial"/>
                <a:ea typeface="Arial"/>
                <a:cs typeface="Arial"/>
                <a:sym typeface="Arial"/>
              </a:rPr>
              <a:t> </a:t>
            </a:r>
            <a:r>
              <a:rPr baseline="30000" lang="en-US" sz="1400">
                <a:solidFill>
                  <a:schemeClr val="dk1"/>
                </a:solidFill>
                <a:latin typeface="Arial"/>
                <a:ea typeface="Arial"/>
                <a:cs typeface="Arial"/>
                <a:sym typeface="Arial"/>
              </a:rPr>
              <a:t>‡</a:t>
            </a:r>
            <a:r>
              <a:rPr lang="en-US" sz="1600">
                <a:solidFill>
                  <a:srgbClr val="000000"/>
                </a:solidFill>
                <a:latin typeface="Arial"/>
                <a:ea typeface="Arial"/>
                <a:cs typeface="Arial"/>
                <a:sym typeface="Arial"/>
              </a:rPr>
              <a:t>Recommendations from Journal of Biomedical Informatics and Journal of Medical Internet Research </a:t>
            </a:r>
            <a:endParaRPr sz="1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5"/>
          <p:cNvSpPr txBox="1"/>
          <p:nvPr/>
        </p:nvSpPr>
        <p:spPr>
          <a:xfrm>
            <a:off x="8704223" y="998482"/>
            <a:ext cx="2937496"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An </a:t>
            </a:r>
            <a:r>
              <a:rPr b="1" lang="en-US" sz="1800">
                <a:solidFill>
                  <a:schemeClr val="accent1"/>
                </a:solidFill>
                <a:latin typeface="Arial"/>
                <a:ea typeface="Arial"/>
                <a:cs typeface="Arial"/>
                <a:sym typeface="Arial"/>
              </a:rPr>
              <a:t>upward trend</a:t>
            </a:r>
            <a:r>
              <a:rPr lang="en-US" sz="1800">
                <a:solidFill>
                  <a:srgbClr val="000000"/>
                </a:solidFill>
                <a:latin typeface="Arial"/>
                <a:ea typeface="Arial"/>
                <a:cs typeface="Arial"/>
                <a:sym typeface="Arial"/>
              </a:rPr>
              <a:t> in the published NLP-assisted observational studies was observed.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Utilization of rule-based approach increased from </a:t>
            </a:r>
            <a:r>
              <a:rPr b="1" lang="en-US" sz="1800">
                <a:solidFill>
                  <a:schemeClr val="accent1"/>
                </a:solidFill>
                <a:latin typeface="Arial"/>
                <a:ea typeface="Arial"/>
                <a:cs typeface="Arial"/>
                <a:sym typeface="Arial"/>
              </a:rPr>
              <a:t>48%</a:t>
            </a:r>
            <a:r>
              <a:rPr lang="en-US" sz="1800">
                <a:solidFill>
                  <a:srgbClr val="000000"/>
                </a:solidFill>
                <a:latin typeface="Arial"/>
                <a:ea typeface="Arial"/>
                <a:cs typeface="Arial"/>
                <a:sym typeface="Arial"/>
              </a:rPr>
              <a:t> to </a:t>
            </a:r>
            <a:r>
              <a:rPr b="1" lang="en-US" sz="1800">
                <a:solidFill>
                  <a:schemeClr val="accent1"/>
                </a:solidFill>
                <a:latin typeface="Arial"/>
                <a:ea typeface="Arial"/>
                <a:cs typeface="Arial"/>
                <a:sym typeface="Arial"/>
              </a:rPr>
              <a:t>72%</a:t>
            </a:r>
            <a:r>
              <a:rPr lang="en-US" sz="1800">
                <a:solidFill>
                  <a:srgbClr val="000000"/>
                </a:solidFill>
                <a:latin typeface="Arial"/>
                <a:ea typeface="Arial"/>
                <a:cs typeface="Arial"/>
                <a:sym typeface="Arial"/>
              </a:rPr>
              <a:t> among the demonstration studies.</a:t>
            </a:r>
            <a:endParaRPr/>
          </a:p>
          <a:p>
            <a:pPr indent="-171450" lvl="0" marL="28575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There is an </a:t>
            </a:r>
            <a:r>
              <a:rPr b="1" lang="en-US" sz="1800">
                <a:solidFill>
                  <a:schemeClr val="accent1"/>
                </a:solidFill>
                <a:latin typeface="Arial"/>
                <a:ea typeface="Arial"/>
                <a:cs typeface="Arial"/>
                <a:sym typeface="Arial"/>
              </a:rPr>
              <a:t>adoption gap</a:t>
            </a:r>
            <a:r>
              <a:rPr lang="en-US" sz="1800">
                <a:solidFill>
                  <a:srgbClr val="000000"/>
                </a:solidFill>
                <a:latin typeface="Arial"/>
                <a:ea typeface="Arial"/>
                <a:cs typeface="Arial"/>
                <a:sym typeface="Arial"/>
              </a:rPr>
              <a:t> between EHR-based clinical research and those utilizing NLP</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4" name="Google Shape;504;p15"/>
          <p:cNvSpPr txBox="1"/>
          <p:nvPr>
            <p:ph type="title"/>
          </p:nvPr>
        </p:nvSpPr>
        <p:spPr>
          <a:xfrm>
            <a:off x="886170" y="227208"/>
            <a:ext cx="9368999" cy="9895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Trend view comparison of the number of EHR-based measurement and demonstration studies </a:t>
            </a:r>
            <a:endParaRPr/>
          </a:p>
        </p:txBody>
      </p:sp>
      <p:pic>
        <p:nvPicPr>
          <p:cNvPr id="505" name="Google Shape;505;p15"/>
          <p:cNvPicPr preferRelativeResize="0"/>
          <p:nvPr/>
        </p:nvPicPr>
        <p:blipFill rotWithShape="1">
          <a:blip r:embed="rId3">
            <a:alphaModFix/>
          </a:blip>
          <a:srcRect b="0" l="1202" r="1194" t="1686"/>
          <a:stretch/>
        </p:blipFill>
        <p:spPr>
          <a:xfrm>
            <a:off x="886172" y="1081997"/>
            <a:ext cx="7586317" cy="5465281"/>
          </a:xfrm>
          <a:prstGeom prst="rect">
            <a:avLst/>
          </a:prstGeom>
          <a:noFill/>
          <a:ln>
            <a:noFill/>
          </a:ln>
        </p:spPr>
      </p:pic>
      <p:sp>
        <p:nvSpPr>
          <p:cNvPr id="506" name="Google Shape;506;p15"/>
          <p:cNvSpPr txBox="1"/>
          <p:nvPr/>
        </p:nvSpPr>
        <p:spPr>
          <a:xfrm>
            <a:off x="0" y="6442502"/>
            <a:ext cx="851125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Fu S, Wang L, Moon S, Zong N, He H, Pejaver V, Relevo R, Walden A, Haendel M, Chute CG, Liu H. Recommended practices and ethical considerations for natural language processing‐assisted observational research: A scoping review. Clinical and translational science. 2023 Mar;16(3):398-411.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16"/>
          <p:cNvPicPr preferRelativeResize="0"/>
          <p:nvPr/>
        </p:nvPicPr>
        <p:blipFill rotWithShape="1">
          <a:blip r:embed="rId3">
            <a:alphaModFix/>
          </a:blip>
          <a:srcRect b="0" l="0" r="0" t="0"/>
          <a:stretch/>
        </p:blipFill>
        <p:spPr>
          <a:xfrm>
            <a:off x="886171" y="1049847"/>
            <a:ext cx="9719492" cy="3622312"/>
          </a:xfrm>
          <a:prstGeom prst="rect">
            <a:avLst/>
          </a:prstGeom>
          <a:noFill/>
          <a:ln>
            <a:noFill/>
          </a:ln>
        </p:spPr>
      </p:pic>
      <p:sp>
        <p:nvSpPr>
          <p:cNvPr id="512" name="Google Shape;512;p16"/>
          <p:cNvSpPr txBox="1"/>
          <p:nvPr/>
        </p:nvSpPr>
        <p:spPr>
          <a:xfrm>
            <a:off x="886172" y="4672159"/>
            <a:ext cx="9803041"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833C0B"/>
              </a:buClr>
              <a:buSzPts val="1800"/>
              <a:buFont typeface="Arial"/>
              <a:buChar char="•"/>
            </a:pPr>
            <a:r>
              <a:rPr b="1" lang="en-US" sz="1800">
                <a:solidFill>
                  <a:srgbClr val="833C0B"/>
                </a:solidFill>
                <a:latin typeface="Arial"/>
                <a:ea typeface="Arial"/>
                <a:cs typeface="Arial"/>
                <a:sym typeface="Arial"/>
              </a:rPr>
              <a:t>10%</a:t>
            </a:r>
            <a:r>
              <a:rPr lang="en-US" sz="1800">
                <a:solidFill>
                  <a:srgbClr val="000000"/>
                </a:solidFill>
                <a:latin typeface="Arial"/>
                <a:ea typeface="Arial"/>
                <a:cs typeface="Arial"/>
                <a:sym typeface="Arial"/>
              </a:rPr>
              <a:t> studies did not specify the NLP method used. </a:t>
            </a:r>
            <a:endParaRPr/>
          </a:p>
          <a:p>
            <a:pPr indent="-285750" lvl="0" marL="285750" marR="0" rtl="0" algn="l">
              <a:spcBef>
                <a:spcPts val="0"/>
              </a:spcBef>
              <a:spcAft>
                <a:spcPts val="0"/>
              </a:spcAft>
              <a:buClr>
                <a:srgbClr val="833C0B"/>
              </a:buClr>
              <a:buSzPts val="1800"/>
              <a:buFont typeface="Arial"/>
              <a:buChar char="•"/>
            </a:pPr>
            <a:r>
              <a:rPr b="1" lang="en-US" sz="1800">
                <a:solidFill>
                  <a:srgbClr val="833C0B"/>
                </a:solidFill>
                <a:latin typeface="Arial"/>
                <a:ea typeface="Arial"/>
                <a:cs typeface="Arial"/>
                <a:sym typeface="Arial"/>
              </a:rPr>
              <a:t>58%</a:t>
            </a:r>
            <a:r>
              <a:rPr lang="en-US" sz="1800">
                <a:solidFill>
                  <a:srgbClr val="000000"/>
                </a:solidFill>
                <a:latin typeface="Arial"/>
                <a:ea typeface="Arial"/>
                <a:cs typeface="Arial"/>
                <a:sym typeface="Arial"/>
              </a:rPr>
              <a:t> of the studies did not report model definition (e.g., lexicon, dictionary, code, etc.)</a:t>
            </a:r>
            <a:endParaRPr/>
          </a:p>
          <a:p>
            <a:pPr indent="-285750" lvl="0" marL="285750" marR="0" rtl="0" algn="l">
              <a:spcBef>
                <a:spcPts val="0"/>
              </a:spcBef>
              <a:spcAft>
                <a:spcPts val="0"/>
              </a:spcAft>
              <a:buClr>
                <a:srgbClr val="833C0B"/>
              </a:buClr>
              <a:buSzPts val="1800"/>
              <a:buFont typeface="Arial"/>
              <a:buChar char="•"/>
            </a:pPr>
            <a:r>
              <a:rPr b="1" lang="en-US" sz="1800">
                <a:solidFill>
                  <a:srgbClr val="833C0B"/>
                </a:solidFill>
                <a:latin typeface="Arial"/>
                <a:ea typeface="Arial"/>
                <a:cs typeface="Arial"/>
                <a:sym typeface="Arial"/>
              </a:rPr>
              <a:t>74%</a:t>
            </a:r>
            <a:r>
              <a:rPr lang="en-US" sz="1800">
                <a:solidFill>
                  <a:srgbClr val="000000"/>
                </a:solidFill>
                <a:latin typeface="Arial"/>
                <a:ea typeface="Arial"/>
                <a:cs typeface="Arial"/>
                <a:sym typeface="Arial"/>
              </a:rPr>
              <a:t> of the studies did not report normalization techniques (e.g., UMLS, SNOMED CT)</a:t>
            </a:r>
            <a:endParaRPr/>
          </a:p>
          <a:p>
            <a:pPr indent="-285750" lvl="0" marL="285750" marR="0" rtl="0" algn="l">
              <a:spcBef>
                <a:spcPts val="0"/>
              </a:spcBef>
              <a:spcAft>
                <a:spcPts val="0"/>
              </a:spcAft>
              <a:buClr>
                <a:srgbClr val="833C0B"/>
              </a:buClr>
              <a:buSzPts val="1800"/>
              <a:buFont typeface="Arial"/>
              <a:buChar char="•"/>
            </a:pPr>
            <a:r>
              <a:rPr b="1" lang="en-US" sz="1800">
                <a:solidFill>
                  <a:srgbClr val="833C0B"/>
                </a:solidFill>
                <a:latin typeface="Arial"/>
                <a:ea typeface="Arial"/>
                <a:cs typeface="Arial"/>
                <a:sym typeface="Arial"/>
              </a:rPr>
              <a:t>58%</a:t>
            </a:r>
            <a:r>
              <a:rPr lang="en-US" sz="1800">
                <a:solidFill>
                  <a:srgbClr val="000000"/>
                </a:solidFill>
                <a:latin typeface="Arial"/>
                <a:ea typeface="Arial"/>
                <a:cs typeface="Arial"/>
                <a:sym typeface="Arial"/>
              </a:rPr>
              <a:t> of the studies did not report context definition (e.g., certainty, patient status [historical vs. present], experiencer [patient vs. family member])</a:t>
            </a:r>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Only </a:t>
            </a:r>
            <a:r>
              <a:rPr b="1" lang="en-US" sz="1800">
                <a:solidFill>
                  <a:srgbClr val="385623"/>
                </a:solidFill>
                <a:latin typeface="Arial"/>
                <a:ea typeface="Arial"/>
                <a:cs typeface="Arial"/>
                <a:sym typeface="Arial"/>
              </a:rPr>
              <a:t>12%</a:t>
            </a:r>
            <a:r>
              <a:rPr lang="en-US" sz="1800">
                <a:solidFill>
                  <a:srgbClr val="000000"/>
                </a:solidFill>
                <a:latin typeface="Arial"/>
                <a:ea typeface="Arial"/>
                <a:cs typeface="Arial"/>
                <a:sym typeface="Arial"/>
              </a:rPr>
              <a:t> of the studies reported all three definitions</a:t>
            </a:r>
            <a:endParaRPr sz="1800">
              <a:solidFill>
                <a:schemeClr val="dk1"/>
              </a:solidFill>
              <a:latin typeface="Arial"/>
              <a:ea typeface="Arial"/>
              <a:cs typeface="Arial"/>
              <a:sym typeface="Arial"/>
            </a:endParaRPr>
          </a:p>
        </p:txBody>
      </p:sp>
      <p:sp>
        <p:nvSpPr>
          <p:cNvPr id="513" name="Google Shape;513;p16"/>
          <p:cNvSpPr/>
          <p:nvPr/>
        </p:nvSpPr>
        <p:spPr>
          <a:xfrm>
            <a:off x="5480091" y="3797007"/>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16"/>
          <p:cNvSpPr/>
          <p:nvPr/>
        </p:nvSpPr>
        <p:spPr>
          <a:xfrm>
            <a:off x="7735253" y="3862477"/>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16"/>
          <p:cNvSpPr/>
          <p:nvPr/>
        </p:nvSpPr>
        <p:spPr>
          <a:xfrm>
            <a:off x="4181378" y="435434"/>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16"/>
          <p:cNvSpPr/>
          <p:nvPr/>
        </p:nvSpPr>
        <p:spPr>
          <a:xfrm>
            <a:off x="393804" y="516615"/>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16"/>
          <p:cNvSpPr txBox="1"/>
          <p:nvPr>
            <p:ph type="title"/>
          </p:nvPr>
        </p:nvSpPr>
        <p:spPr>
          <a:xfrm>
            <a:off x="886171" y="227208"/>
            <a:ext cx="9002850" cy="9895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NLP methodology</a:t>
            </a:r>
            <a:endParaRPr/>
          </a:p>
        </p:txBody>
      </p:sp>
      <p:sp>
        <p:nvSpPr>
          <p:cNvPr id="518" name="Google Shape;518;p16"/>
          <p:cNvSpPr txBox="1"/>
          <p:nvPr/>
        </p:nvSpPr>
        <p:spPr>
          <a:xfrm>
            <a:off x="0" y="6442502"/>
            <a:ext cx="851125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Fu S, Wang L, Moon S, Zong N, He H, Pejaver V, Relevo R, Walden A, Haendel M, Chute CG, Liu H. Recommended practices and ethical considerations for natural language processing‐assisted observational research: A scoping review. Clinical and translational science. 2023 Mar;16(3):398-411.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7"/>
          <p:cNvPicPr preferRelativeResize="0"/>
          <p:nvPr>
            <p:ph idx="1" type="body"/>
          </p:nvPr>
        </p:nvPicPr>
        <p:blipFill rotWithShape="1">
          <a:blip r:embed="rId3">
            <a:alphaModFix/>
          </a:blip>
          <a:srcRect b="13971" l="13477" r="0" t="13400"/>
          <a:stretch/>
        </p:blipFill>
        <p:spPr>
          <a:xfrm>
            <a:off x="729692" y="843793"/>
            <a:ext cx="6370834" cy="3208715"/>
          </a:xfrm>
          <a:prstGeom prst="rect">
            <a:avLst/>
          </a:prstGeom>
          <a:noFill/>
          <a:ln>
            <a:noFill/>
          </a:ln>
        </p:spPr>
      </p:pic>
      <p:sp>
        <p:nvSpPr>
          <p:cNvPr id="524" name="Google Shape;524;p17"/>
          <p:cNvSpPr txBox="1"/>
          <p:nvPr/>
        </p:nvSpPr>
        <p:spPr>
          <a:xfrm>
            <a:off x="729692" y="4170589"/>
            <a:ext cx="4750398"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Arial"/>
                <a:ea typeface="Arial"/>
                <a:cs typeface="Arial"/>
                <a:sym typeface="Arial"/>
              </a:rPr>
              <a:t>14% of studies did not report NLP methodology and evaluation</a:t>
            </a:r>
            <a:endParaRPr/>
          </a:p>
          <a:p>
            <a:pPr indent="0" lvl="0" marL="0" marR="0" rtl="0" algn="just">
              <a:spcBef>
                <a:spcPts val="0"/>
              </a:spcBef>
              <a:spcAft>
                <a:spcPts val="0"/>
              </a:spcAft>
              <a:buNone/>
            </a:pPr>
            <a:r>
              <a:t/>
            </a:r>
            <a:endParaRPr sz="1800">
              <a:solidFill>
                <a:srgbClr val="000000"/>
              </a:solidFill>
              <a:latin typeface="Arial"/>
              <a:ea typeface="Arial"/>
              <a:cs typeface="Arial"/>
              <a:sym typeface="Arial"/>
            </a:endParaRPr>
          </a:p>
          <a:p>
            <a:pPr indent="0" lvl="0" marL="0" marR="0" rtl="0" algn="just">
              <a:spcBef>
                <a:spcPts val="0"/>
              </a:spcBef>
              <a:spcAft>
                <a:spcPts val="0"/>
              </a:spcAft>
              <a:buNone/>
            </a:pPr>
            <a:r>
              <a:rPr lang="en-US" sz="1800">
                <a:solidFill>
                  <a:srgbClr val="000000"/>
                </a:solidFill>
                <a:latin typeface="Arial"/>
                <a:ea typeface="Arial"/>
                <a:cs typeface="Arial"/>
                <a:sym typeface="Arial"/>
              </a:rPr>
              <a:t>22% of studies did not report evaluation design</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Overall </a:t>
            </a:r>
            <a:r>
              <a:rPr lang="en-US" sz="1800">
                <a:solidFill>
                  <a:srgbClr val="833C0B"/>
                </a:solidFill>
                <a:latin typeface="Arial"/>
                <a:ea typeface="Arial"/>
                <a:cs typeface="Arial"/>
                <a:sym typeface="Arial"/>
              </a:rPr>
              <a:t>moderate-poor</a:t>
            </a:r>
            <a:r>
              <a:rPr lang="en-US" sz="1800">
                <a:solidFill>
                  <a:schemeClr val="dk1"/>
                </a:solidFill>
                <a:latin typeface="Arial"/>
                <a:ea typeface="Arial"/>
                <a:cs typeface="Arial"/>
                <a:sym typeface="Arial"/>
              </a:rPr>
              <a:t> reporting of the metadata of NLP in clinical research</a:t>
            </a:r>
            <a:endParaRPr/>
          </a:p>
        </p:txBody>
      </p:sp>
      <p:sp>
        <p:nvSpPr>
          <p:cNvPr id="525" name="Google Shape;525;p17"/>
          <p:cNvSpPr/>
          <p:nvPr/>
        </p:nvSpPr>
        <p:spPr>
          <a:xfrm>
            <a:off x="5480091" y="3797007"/>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17"/>
          <p:cNvSpPr/>
          <p:nvPr/>
        </p:nvSpPr>
        <p:spPr>
          <a:xfrm>
            <a:off x="7735253" y="3862477"/>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17"/>
          <p:cNvSpPr/>
          <p:nvPr/>
        </p:nvSpPr>
        <p:spPr>
          <a:xfrm>
            <a:off x="4181378" y="435434"/>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17"/>
          <p:cNvSpPr/>
          <p:nvPr/>
        </p:nvSpPr>
        <p:spPr>
          <a:xfrm>
            <a:off x="393804" y="516615"/>
            <a:ext cx="335889" cy="3081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17"/>
          <p:cNvSpPr txBox="1"/>
          <p:nvPr>
            <p:ph type="title"/>
          </p:nvPr>
        </p:nvSpPr>
        <p:spPr>
          <a:xfrm>
            <a:off x="729696" y="94633"/>
            <a:ext cx="9003000" cy="98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Gold standard development and evaluation</a:t>
            </a:r>
            <a:endParaRPr/>
          </a:p>
        </p:txBody>
      </p:sp>
      <p:grpSp>
        <p:nvGrpSpPr>
          <p:cNvPr id="530" name="Google Shape;530;p17"/>
          <p:cNvGrpSpPr/>
          <p:nvPr/>
        </p:nvGrpSpPr>
        <p:grpSpPr>
          <a:xfrm>
            <a:off x="5707966" y="3840762"/>
            <a:ext cx="6423406" cy="2962959"/>
            <a:chOff x="5706378" y="3840761"/>
            <a:chExt cx="6423406" cy="2962959"/>
          </a:xfrm>
        </p:grpSpPr>
        <p:pic>
          <p:nvPicPr>
            <p:cNvPr id="531" name="Google Shape;531;p17"/>
            <p:cNvPicPr preferRelativeResize="0"/>
            <p:nvPr/>
          </p:nvPicPr>
          <p:blipFill rotWithShape="1">
            <a:blip r:embed="rId4">
              <a:alphaModFix/>
            </a:blip>
            <a:srcRect b="0" l="0" r="0" t="0"/>
            <a:stretch/>
          </p:blipFill>
          <p:spPr>
            <a:xfrm>
              <a:off x="5706378" y="3862476"/>
              <a:ext cx="6423406" cy="2941244"/>
            </a:xfrm>
            <a:prstGeom prst="rect">
              <a:avLst/>
            </a:prstGeom>
            <a:noFill/>
            <a:ln>
              <a:noFill/>
            </a:ln>
          </p:spPr>
        </p:pic>
        <p:sp>
          <p:nvSpPr>
            <p:cNvPr id="532" name="Google Shape;532;p17"/>
            <p:cNvSpPr/>
            <p:nvPr/>
          </p:nvSpPr>
          <p:spPr>
            <a:xfrm>
              <a:off x="7889609" y="3840761"/>
              <a:ext cx="337930" cy="2683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3" name="Google Shape;533;p17"/>
          <p:cNvSpPr/>
          <p:nvPr/>
        </p:nvSpPr>
        <p:spPr>
          <a:xfrm>
            <a:off x="5626447" y="3862476"/>
            <a:ext cx="337930" cy="2683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17"/>
          <p:cNvSpPr txBox="1"/>
          <p:nvPr/>
        </p:nvSpPr>
        <p:spPr>
          <a:xfrm>
            <a:off x="7257006" y="824727"/>
            <a:ext cx="4553131"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Arial"/>
                <a:ea typeface="Arial"/>
                <a:cs typeface="Arial"/>
                <a:sym typeface="Arial"/>
              </a:rPr>
              <a:t>18 of studies did not report evaluation details.</a:t>
            </a:r>
            <a:endParaRPr/>
          </a:p>
          <a:p>
            <a:pPr indent="0" lvl="0" marL="0" marR="0" rtl="0" algn="just">
              <a:spcBef>
                <a:spcPts val="0"/>
              </a:spcBef>
              <a:spcAft>
                <a:spcPts val="0"/>
              </a:spcAft>
              <a:buNone/>
            </a:pPr>
            <a:r>
              <a:t/>
            </a:r>
            <a:endParaRPr sz="1800">
              <a:solidFill>
                <a:srgbClr val="000000"/>
              </a:solidFill>
              <a:latin typeface="Arial"/>
              <a:ea typeface="Arial"/>
              <a:cs typeface="Arial"/>
              <a:sym typeface="Arial"/>
            </a:endParaRPr>
          </a:p>
          <a:p>
            <a:pPr indent="0" lvl="0" marL="0" marR="0" rtl="0" algn="just">
              <a:spcBef>
                <a:spcPts val="0"/>
              </a:spcBef>
              <a:spcAft>
                <a:spcPts val="0"/>
              </a:spcAft>
              <a:buNone/>
            </a:pPr>
            <a:r>
              <a:rPr lang="en-US" sz="1800">
                <a:solidFill>
                  <a:srgbClr val="000000"/>
                </a:solidFill>
                <a:latin typeface="Arial"/>
                <a:ea typeface="Arial"/>
                <a:cs typeface="Arial"/>
                <a:sym typeface="Arial"/>
              </a:rPr>
              <a:t>The utilization of supplementary appendix for NLP reporting is low.</a:t>
            </a:r>
            <a:endParaRPr sz="1800">
              <a:solidFill>
                <a:schemeClr val="dk1"/>
              </a:solidFill>
              <a:latin typeface="Arial"/>
              <a:ea typeface="Arial"/>
              <a:cs typeface="Arial"/>
              <a:sym typeface="Arial"/>
            </a:endParaRPr>
          </a:p>
        </p:txBody>
      </p:sp>
      <p:sp>
        <p:nvSpPr>
          <p:cNvPr id="535" name="Google Shape;535;p17"/>
          <p:cNvSpPr txBox="1"/>
          <p:nvPr/>
        </p:nvSpPr>
        <p:spPr>
          <a:xfrm>
            <a:off x="0" y="6442502"/>
            <a:ext cx="851125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alibri"/>
                <a:ea typeface="Calibri"/>
                <a:cs typeface="Calibri"/>
                <a:sym typeface="Calibri"/>
              </a:rPr>
              <a:t>Fu S, Wang L, Moon S, Zong N, He H, Pejaver V, Relevo R, Walden A, Haendel M, Chute CG, Liu H. Recommended practices and ethical considerations for natural language processing‐assisted observational research: A scoping review. Clinical and translational science. 2023 Mar;16(3):398-411.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c39f6d03b0_7_18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Learning Objectives</a:t>
            </a:r>
            <a:endParaRPr/>
          </a:p>
        </p:txBody>
      </p:sp>
      <p:sp>
        <p:nvSpPr>
          <p:cNvPr id="127" name="Google Shape;127;g2c39f6d03b0_7_185"/>
          <p:cNvSpPr txBox="1"/>
          <p:nvPr>
            <p:ph idx="1" type="body"/>
          </p:nvPr>
        </p:nvSpPr>
        <p:spPr>
          <a:xfrm>
            <a:off x="838200" y="1454950"/>
            <a:ext cx="10515600" cy="4569600"/>
          </a:xfrm>
          <a:prstGeom prst="rect">
            <a:avLst/>
          </a:prstGeom>
        </p:spPr>
        <p:txBody>
          <a:bodyPr anchorCtr="0" anchor="t" bIns="45700" lIns="91425" spcFirstLastPara="1" rIns="91425" wrap="square" tIns="45700">
            <a:noAutofit/>
          </a:bodyPr>
          <a:lstStyle/>
          <a:p>
            <a:pPr indent="-228600" lvl="0" marL="457200" rtl="0" algn="l">
              <a:lnSpc>
                <a:spcPct val="115000"/>
              </a:lnSpc>
              <a:spcBef>
                <a:spcPts val="1000"/>
              </a:spcBef>
              <a:spcAft>
                <a:spcPts val="0"/>
              </a:spcAft>
              <a:buNone/>
            </a:pPr>
            <a:r>
              <a:t/>
            </a:r>
            <a:endParaRPr sz="2260"/>
          </a:p>
          <a:p>
            <a:pPr indent="-381000" lvl="0" marL="457200" rtl="0" algn="l">
              <a:lnSpc>
                <a:spcPct val="115000"/>
              </a:lnSpc>
              <a:spcBef>
                <a:spcPts val="1200"/>
              </a:spcBef>
              <a:spcAft>
                <a:spcPts val="0"/>
              </a:spcAft>
              <a:buSzPts val="2400"/>
              <a:buFont typeface="Calibri"/>
              <a:buChar char="●"/>
            </a:pPr>
            <a:r>
              <a:rPr lang="en-US" sz="2400"/>
              <a:t>Understand how to compose symbolic NLP rulesets using the OHNLP toolkit to extract information of clinical interest from unstructured clinical narratives </a:t>
            </a:r>
            <a:endParaRPr sz="2400"/>
          </a:p>
          <a:p>
            <a:pPr indent="-381000" lvl="0" marL="457200" rtl="0" algn="l">
              <a:lnSpc>
                <a:spcPct val="115000"/>
              </a:lnSpc>
              <a:spcBef>
                <a:spcPts val="0"/>
              </a:spcBef>
              <a:spcAft>
                <a:spcPts val="0"/>
              </a:spcAft>
              <a:buSzPts val="2400"/>
              <a:buFont typeface="Calibri"/>
              <a:buChar char="●"/>
            </a:pPr>
            <a:r>
              <a:rPr lang="en-US" sz="2400"/>
              <a:t>Understand how to configure/deploy OHNLP toolkit components to allow for integration with institution-local data repositories and infrastructure </a:t>
            </a:r>
            <a:endParaRPr sz="2400"/>
          </a:p>
          <a:p>
            <a:pPr indent="-381000" lvl="0" marL="457200" rtl="0" algn="l">
              <a:lnSpc>
                <a:spcPct val="115000"/>
              </a:lnSpc>
              <a:spcBef>
                <a:spcPts val="0"/>
              </a:spcBef>
              <a:spcAft>
                <a:spcPts val="0"/>
              </a:spcAft>
              <a:buSzPts val="2400"/>
              <a:buFont typeface="Calibri"/>
              <a:buChar char="●"/>
            </a:pPr>
            <a:r>
              <a:rPr lang="en-US" sz="2400"/>
              <a:t>Understand how to evaluate and further iterate on developed rulesets in a federated and community-consensus driven context in compliance with RITE-FAIR principles for reproducible and transparent research data. </a:t>
            </a:r>
            <a:endParaRPr sz="2400"/>
          </a:p>
          <a:p>
            <a:pPr indent="0" lvl="0" marL="457200" rtl="0" algn="l">
              <a:lnSpc>
                <a:spcPct val="115000"/>
              </a:lnSpc>
              <a:spcBef>
                <a:spcPts val="1200"/>
              </a:spcBef>
              <a:spcAft>
                <a:spcPts val="0"/>
              </a:spcAft>
              <a:buNone/>
            </a:pPr>
            <a:r>
              <a:t/>
            </a:r>
            <a:endParaRPr sz="226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2"/>
          <p:cNvSpPr txBox="1"/>
          <p:nvPr>
            <p:ph type="ctrTitle"/>
          </p:nvPr>
        </p:nvSpPr>
        <p:spPr>
          <a:xfrm>
            <a:off x="563880" y="1122363"/>
            <a:ext cx="1106424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An introduction to components in the OHNLP ecosystem</a:t>
            </a:r>
            <a:endParaRPr>
              <a:solidFill>
                <a:srgbClr val="000000"/>
              </a:solidFill>
              <a:latin typeface="Times"/>
              <a:ea typeface="Times"/>
              <a:cs typeface="Times"/>
              <a:sym typeface="Times"/>
            </a:endParaRPr>
          </a:p>
        </p:txBody>
      </p:sp>
      <p:sp>
        <p:nvSpPr>
          <p:cNvPr id="541" name="Google Shape;541;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Andrew Wen, MS</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c3d106c5e6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200">
                <a:latin typeface="Arial"/>
                <a:ea typeface="Arial"/>
                <a:cs typeface="Arial"/>
                <a:sym typeface="Arial"/>
              </a:rPr>
              <a:t>Reproducible and robust data requires multi-institutional collaboration</a:t>
            </a:r>
            <a:endParaRPr/>
          </a:p>
        </p:txBody>
      </p:sp>
      <p:sp>
        <p:nvSpPr>
          <p:cNvPr id="548" name="Google Shape;548;g2c3d106c5e6_0_1"/>
          <p:cNvSpPr txBox="1"/>
          <p:nvPr>
            <p:ph idx="1" type="body"/>
          </p:nvPr>
        </p:nvSpPr>
        <p:spPr>
          <a:xfrm>
            <a:off x="838200" y="1825625"/>
            <a:ext cx="10515600" cy="4525200"/>
          </a:xfrm>
          <a:prstGeom prst="rect">
            <a:avLst/>
          </a:prstGeom>
        </p:spPr>
        <p:txBody>
          <a:bodyPr anchorCtr="0" anchor="t" bIns="45700" lIns="91425" spcFirstLastPara="1" rIns="91425" wrap="square" tIns="45700">
            <a:spAutoFit/>
          </a:bodyPr>
          <a:lstStyle/>
          <a:p>
            <a:pPr indent="-431800" lvl="0" marL="457200" rtl="0" algn="l">
              <a:spcBef>
                <a:spcPts val="1500"/>
              </a:spcBef>
              <a:spcAft>
                <a:spcPts val="0"/>
              </a:spcAft>
              <a:buSzPts val="3200"/>
              <a:buFont typeface="Arial"/>
              <a:buChar char="•"/>
            </a:pPr>
            <a:r>
              <a:rPr lang="en-US" sz="3200">
                <a:latin typeface="Arial"/>
                <a:ea typeface="Arial"/>
                <a:cs typeface="Arial"/>
                <a:sym typeface="Arial"/>
              </a:rPr>
              <a:t>Extends to NLP as well</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Task definitions vary across sites</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What constitutes a PASC-related sign/symptom?</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Differences in documentation practices</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What gets documented in what types of notes vs codified</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Lexical differences</a:t>
            </a:r>
            <a:endParaRPr sz="3200">
              <a:latin typeface="Arial"/>
              <a:ea typeface="Arial"/>
              <a:cs typeface="Arial"/>
              <a:sym typeface="Arial"/>
            </a:endParaRPr>
          </a:p>
          <a:p>
            <a:pPr indent="-431800" lvl="1" marL="914400" rtl="0" algn="l">
              <a:spcBef>
                <a:spcPts val="0"/>
              </a:spcBef>
              <a:spcAft>
                <a:spcPts val="0"/>
              </a:spcAft>
              <a:buSzPts val="3200"/>
              <a:buFont typeface="Arial"/>
              <a:buChar char="•"/>
            </a:pPr>
            <a:r>
              <a:rPr lang="en-US" sz="3200">
                <a:latin typeface="Arial"/>
                <a:ea typeface="Arial"/>
                <a:cs typeface="Arial"/>
                <a:sym typeface="Arial"/>
              </a:rPr>
              <a:t>Mono-institutionally developed NLP generally has poor cross-site generalizability</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c3d106c5e6_0_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200">
                <a:latin typeface="Arial"/>
                <a:ea typeface="Arial"/>
                <a:cs typeface="Arial"/>
                <a:sym typeface="Arial"/>
              </a:rPr>
              <a:t>Federated Algorithm development capabilities necessary</a:t>
            </a:r>
            <a:endParaRPr/>
          </a:p>
        </p:txBody>
      </p:sp>
      <p:sp>
        <p:nvSpPr>
          <p:cNvPr id="555" name="Google Shape;555;g2c3d106c5e6_0_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419100" lvl="0" marL="457200" rtl="0" algn="l">
              <a:spcBef>
                <a:spcPts val="1500"/>
              </a:spcBef>
              <a:spcAft>
                <a:spcPts val="0"/>
              </a:spcAft>
              <a:buSzPts val="3000"/>
              <a:buFont typeface="Arial"/>
              <a:buChar char="•"/>
            </a:pPr>
            <a:r>
              <a:rPr lang="en-US" sz="3000">
                <a:latin typeface="Arial"/>
                <a:ea typeface="Arial"/>
                <a:cs typeface="Arial"/>
                <a:sym typeface="Arial"/>
              </a:rPr>
              <a:t>Textual data considered PHI</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Not easily scrubbable, unlike structured data</a:t>
            </a:r>
            <a:endParaRPr sz="3000">
              <a:latin typeface="Arial"/>
              <a:ea typeface="Arial"/>
              <a:cs typeface="Arial"/>
              <a:sym typeface="Arial"/>
            </a:endParaRPr>
          </a:p>
          <a:p>
            <a:pPr indent="-419100" lvl="1" marL="914400" rtl="0" algn="l">
              <a:spcBef>
                <a:spcPts val="0"/>
              </a:spcBef>
              <a:spcAft>
                <a:spcPts val="0"/>
              </a:spcAft>
              <a:buSzPts val="3000"/>
              <a:buFont typeface="Arial"/>
              <a:buChar char="•"/>
            </a:pPr>
            <a:r>
              <a:rPr lang="en-US" sz="3000">
                <a:latin typeface="Arial"/>
                <a:ea typeface="Arial"/>
                <a:cs typeface="Arial"/>
                <a:sym typeface="Arial"/>
              </a:rPr>
              <a:t>Sure, statistical computational methods exist for De-ID, but how many institutions have signed off on these?</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Implies that NLP needs to be run locally, evaluation done locally, and then errors aggregated and returned manually to coordinating sites</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Cross-Institutional Tooling</a:t>
            </a:r>
            <a:endParaRPr sz="3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c3d106c5e6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800">
                <a:latin typeface="Arial"/>
                <a:ea typeface="Arial"/>
                <a:cs typeface="Arial"/>
                <a:sym typeface="Arial"/>
              </a:rPr>
              <a:t>NLP Infrastructure is non-trivial to set up, especially multi-institutionally at scale</a:t>
            </a:r>
            <a:endParaRPr/>
          </a:p>
        </p:txBody>
      </p:sp>
      <p:sp>
        <p:nvSpPr>
          <p:cNvPr id="562" name="Google Shape;562;g2c3d106c5e6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81000" lvl="0" marL="457200" rtl="0" algn="l">
              <a:spcBef>
                <a:spcPts val="1500"/>
              </a:spcBef>
              <a:spcAft>
                <a:spcPts val="0"/>
              </a:spcAft>
              <a:buSzPts val="2400"/>
              <a:buFont typeface="Arial"/>
              <a:buChar char="•"/>
            </a:pPr>
            <a:r>
              <a:rPr lang="en-US" sz="2400">
                <a:latin typeface="Arial"/>
                <a:ea typeface="Arial"/>
                <a:cs typeface="Arial"/>
                <a:sym typeface="Arial"/>
              </a:rPr>
              <a:t>Inputs/Outputs</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Where to get notes from?</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In a Computationally-Accessible Data Warehouse? Solr? MongoDB? BigQuery? Elasticsearch? Hive?</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Streaming Data?</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Just in a folder somewhere?</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Data Service Pulls for You into Plaintext?</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What format are they in?</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(e.g. RTF typically needs to be converted to plaintext)</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How to Subset the Data?</a:t>
            </a:r>
            <a:endParaRPr sz="2400">
              <a:latin typeface="Arial"/>
              <a:ea typeface="Arial"/>
              <a:cs typeface="Arial"/>
              <a:sym typeface="Arial"/>
            </a:endParaRPr>
          </a:p>
          <a:p>
            <a:pPr indent="-381000" lvl="2" marL="1371600" rtl="0" algn="l">
              <a:spcBef>
                <a:spcPts val="0"/>
              </a:spcBef>
              <a:spcAft>
                <a:spcPts val="0"/>
              </a:spcAft>
              <a:buSzPts val="2400"/>
              <a:buFont typeface="Arial"/>
              <a:buChar char="•"/>
            </a:pPr>
            <a:r>
              <a:rPr lang="en-US" sz="2400">
                <a:latin typeface="Arial"/>
                <a:ea typeface="Arial"/>
                <a:cs typeface="Arial"/>
                <a:sym typeface="Arial"/>
              </a:rPr>
              <a:t>SQL Query? Elasticsearch Query? Cross-reference against preexisting list existing elsewhere?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c3d106c5e6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800">
                <a:latin typeface="Arial"/>
                <a:ea typeface="Arial"/>
                <a:cs typeface="Arial"/>
                <a:sym typeface="Arial"/>
              </a:rPr>
              <a:t>NLP Infrastructure is non-trivial to set up, especially multi-institutionally at scale</a:t>
            </a:r>
            <a:endParaRPr/>
          </a:p>
        </p:txBody>
      </p:sp>
      <p:sp>
        <p:nvSpPr>
          <p:cNvPr id="569" name="Google Shape;569;g2c3d106c5e6_0_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81000" lvl="0" marL="457200" rtl="0" algn="l">
              <a:spcBef>
                <a:spcPts val="1500"/>
              </a:spcBef>
              <a:spcAft>
                <a:spcPts val="0"/>
              </a:spcAft>
              <a:buSzPts val="2400"/>
              <a:buFont typeface="Arial"/>
              <a:buChar char="•"/>
            </a:pPr>
            <a:r>
              <a:rPr lang="en-US" sz="2400">
                <a:latin typeface="Arial"/>
                <a:ea typeface="Arial"/>
                <a:cs typeface="Arial"/>
                <a:sym typeface="Arial"/>
              </a:rPr>
              <a:t>“Large-Scale” Computational Infrastructure</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Single Machine w/ Low CPU Core Count (Debug)</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Single Machine w/ High CPU Core Count</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Self-managed Hadoop/Spark Cluster</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Databricks Spark Cluster on Azure</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Google Cloud Platform Dataflow</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Flink on Amazon Web Services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Streaming processing</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using Samza to/from Kafka</a:t>
            </a:r>
            <a:endParaRPr sz="2400">
              <a:latin typeface="Arial"/>
              <a:ea typeface="Arial"/>
              <a:cs typeface="Arial"/>
              <a:sym typeface="Arial"/>
            </a:endParaRPr>
          </a:p>
          <a:p>
            <a:pPr indent="-381000" lvl="1" marL="914400" rtl="0" algn="l">
              <a:spcBef>
                <a:spcPts val="0"/>
              </a:spcBef>
              <a:spcAft>
                <a:spcPts val="0"/>
              </a:spcAft>
              <a:buSzPts val="2400"/>
              <a:buFont typeface="Arial"/>
              <a:buChar char="•"/>
            </a:pPr>
            <a:r>
              <a:rPr lang="en-US" sz="2400">
                <a:latin typeface="Arial"/>
                <a:ea typeface="Arial"/>
                <a:cs typeface="Arial"/>
                <a:sym typeface="Arial"/>
              </a:rPr>
              <a:t>using Spark to/from PubSub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c3d106c5e6_0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800">
                <a:latin typeface="Arial"/>
                <a:ea typeface="Arial"/>
                <a:cs typeface="Arial"/>
                <a:sym typeface="Arial"/>
              </a:rPr>
              <a:t>Requiring new infrastructure setup for every algorithm development is untenable</a:t>
            </a:r>
            <a:endParaRPr/>
          </a:p>
        </p:txBody>
      </p:sp>
      <p:sp>
        <p:nvSpPr>
          <p:cNvPr id="576" name="Google Shape;576;g2c3d106c5e6_0_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Infrastructure-Flexible Tooling</a:t>
            </a:r>
            <a:endParaRPr/>
          </a:p>
          <a:p>
            <a:pPr indent="-342900" lvl="1" marL="914400" rtl="0" algn="l">
              <a:spcBef>
                <a:spcPts val="0"/>
              </a:spcBef>
              <a:spcAft>
                <a:spcPts val="0"/>
              </a:spcAft>
              <a:buSzPts val="1800"/>
              <a:buChar char="•"/>
            </a:pPr>
            <a:r>
              <a:rPr lang="en-US"/>
              <a:t>It is a LOT easier to adapt software than to convince an institution to change their hardware infrastructure setups</a:t>
            </a:r>
            <a:endParaRPr/>
          </a:p>
          <a:p>
            <a:pPr indent="-342900" lvl="1" marL="914400" rtl="0" algn="l">
              <a:spcBef>
                <a:spcPts val="0"/>
              </a:spcBef>
              <a:spcAft>
                <a:spcPts val="0"/>
              </a:spcAft>
              <a:buSzPts val="1800"/>
              <a:buChar char="•"/>
            </a:pPr>
            <a:r>
              <a:rPr lang="en-US"/>
              <a:t>You do NOT want to custom develop a separate solution for each institution</a:t>
            </a:r>
            <a:endParaRPr/>
          </a:p>
          <a:p>
            <a:pPr indent="-342900" lvl="1" marL="914400" rtl="0" algn="l">
              <a:spcBef>
                <a:spcPts val="0"/>
              </a:spcBef>
              <a:spcAft>
                <a:spcPts val="0"/>
              </a:spcAft>
              <a:buSzPts val="1800"/>
              <a:buChar char="•"/>
            </a:pPr>
            <a:r>
              <a:rPr lang="en-US"/>
              <a:t>Minimal technical overhead to adopt/adapt</a:t>
            </a:r>
            <a:endParaRPr/>
          </a:p>
          <a:p>
            <a:pPr indent="-342900" lvl="0" marL="457200" rtl="0" algn="l">
              <a:spcBef>
                <a:spcPts val="0"/>
              </a:spcBef>
              <a:spcAft>
                <a:spcPts val="0"/>
              </a:spcAft>
              <a:buSzPts val="1800"/>
              <a:buChar char="•"/>
            </a:pPr>
            <a:r>
              <a:rPr lang="en-US"/>
              <a:t>Task re-usable frameworks</a:t>
            </a:r>
            <a:endParaRPr/>
          </a:p>
          <a:p>
            <a:pPr indent="-342900" lvl="1" marL="914400" rtl="0" algn="l">
              <a:spcBef>
                <a:spcPts val="0"/>
              </a:spcBef>
              <a:spcAft>
                <a:spcPts val="0"/>
              </a:spcAft>
              <a:buSzPts val="1800"/>
              <a:buChar char="•"/>
            </a:pPr>
            <a:r>
              <a:rPr lang="en-US"/>
              <a:t>Setup once, re-use across many use cases</a:t>
            </a:r>
            <a:endParaRPr/>
          </a:p>
          <a:p>
            <a:pPr indent="-342900" lvl="1" marL="914400" rtl="0" algn="l">
              <a:spcBef>
                <a:spcPts val="0"/>
              </a:spcBef>
              <a:spcAft>
                <a:spcPts val="0"/>
              </a:spcAft>
              <a:buSzPts val="1800"/>
              <a:buChar char="•"/>
            </a:pPr>
            <a:r>
              <a:rPr lang="en-US"/>
              <a:t>Sure, in this case here we only wanted to do </a:t>
            </a:r>
            <a:r>
              <a:rPr i="1" lang="en-US"/>
              <a:t>x</a:t>
            </a:r>
            <a:r>
              <a:rPr lang="en-US"/>
              <a:t>, but are we really going to go through this entire setup process again the next time we want to run some NLP task?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c3d106c5e6_0_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3200">
                <a:latin typeface="Arial"/>
                <a:ea typeface="Arial"/>
                <a:cs typeface="Arial"/>
                <a:sym typeface="Arial"/>
              </a:rPr>
              <a:t>Solution: OHNLP Toolkit</a:t>
            </a:r>
            <a:endParaRPr/>
          </a:p>
        </p:txBody>
      </p:sp>
      <p:sp>
        <p:nvSpPr>
          <p:cNvPr id="583" name="Google Shape;583;g2c3d106c5e6_0_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7500"/>
          </a:bodyPr>
          <a:lstStyle/>
          <a:p>
            <a:pPr indent="-317182" lvl="0" marL="457200" rtl="0" algn="l">
              <a:spcBef>
                <a:spcPts val="1000"/>
              </a:spcBef>
              <a:spcAft>
                <a:spcPts val="0"/>
              </a:spcAft>
              <a:buSzPct val="64285"/>
              <a:buChar char="•"/>
            </a:pPr>
            <a:r>
              <a:rPr lang="en-US"/>
              <a:t>Configurator: GUI-based installer and pipeline editor for the OHNLP Toolkit Stack</a:t>
            </a:r>
            <a:endParaRPr/>
          </a:p>
          <a:p>
            <a:pPr indent="-317182" lvl="0" marL="457200" rtl="0" algn="l">
              <a:spcBef>
                <a:spcPts val="0"/>
              </a:spcBef>
              <a:spcAft>
                <a:spcPts val="0"/>
              </a:spcAft>
              <a:buSzPct val="64285"/>
              <a:buChar char="•"/>
            </a:pPr>
            <a:r>
              <a:rPr lang="en-US"/>
              <a:t>Backbone: JSON-Configurable Run-Anywhere Scalable Execution Engine</a:t>
            </a:r>
            <a:endParaRPr/>
          </a:p>
          <a:p>
            <a:pPr indent="-317182" lvl="1" marL="914400" rtl="0" algn="l">
              <a:spcBef>
                <a:spcPts val="0"/>
              </a:spcBef>
              <a:spcAft>
                <a:spcPts val="0"/>
              </a:spcAft>
              <a:buSzPct val="75000"/>
              <a:buChar char="•"/>
            </a:pPr>
            <a:r>
              <a:rPr lang="en-US"/>
              <a:t>Multiple I/O Options including File System, SQL-via-JDBC, BigQuery, Solr</a:t>
            </a:r>
            <a:endParaRPr/>
          </a:p>
          <a:p>
            <a:pPr indent="-317182" lvl="1" marL="914400" rtl="0" algn="l">
              <a:spcBef>
                <a:spcPts val="0"/>
              </a:spcBef>
              <a:spcAft>
                <a:spcPts val="0"/>
              </a:spcAft>
              <a:buSzPct val="75000"/>
              <a:buChar char="•"/>
            </a:pPr>
            <a:r>
              <a:rPr lang="en-US"/>
              <a:t>Built in OHDSI CDM Support</a:t>
            </a:r>
            <a:endParaRPr/>
          </a:p>
          <a:p>
            <a:pPr indent="-317182" lvl="1" marL="914400" rtl="0" algn="l">
              <a:spcBef>
                <a:spcPts val="0"/>
              </a:spcBef>
              <a:spcAft>
                <a:spcPts val="0"/>
              </a:spcAft>
              <a:buSzPct val="75000"/>
              <a:buChar char="•"/>
            </a:pPr>
            <a:r>
              <a:rPr lang="en-US"/>
              <a:t>Implemented on top of Apache Beam to Provide Scalability Across a Wide Variety of Computational Infrastructure (Spark, Flink, Dataflow)</a:t>
            </a:r>
            <a:endParaRPr/>
          </a:p>
          <a:p>
            <a:pPr indent="-317182" lvl="1" marL="914400" rtl="0" algn="l">
              <a:spcBef>
                <a:spcPts val="0"/>
              </a:spcBef>
              <a:spcAft>
                <a:spcPts val="0"/>
              </a:spcAft>
              <a:buSzPct val="75000"/>
              <a:buChar char="•"/>
            </a:pPr>
            <a:r>
              <a:rPr lang="en-US"/>
              <a:t>Accompanying API for you to implement your own components and have it be immediately runnable</a:t>
            </a:r>
            <a:endParaRPr/>
          </a:p>
          <a:p>
            <a:pPr indent="-317182" lvl="1" marL="914400" rtl="0" algn="l">
              <a:spcBef>
                <a:spcPts val="0"/>
              </a:spcBef>
              <a:spcAft>
                <a:spcPts val="0"/>
              </a:spcAft>
              <a:buSzPct val="75000"/>
              <a:buChar char="•"/>
            </a:pPr>
            <a:r>
              <a:rPr lang="en-US"/>
              <a:t>Plug and Play JSON-Configurable Components</a:t>
            </a:r>
            <a:endParaRPr/>
          </a:p>
          <a:p>
            <a:pPr indent="-317182" lvl="0" marL="457200" rtl="0" algn="l">
              <a:spcBef>
                <a:spcPts val="0"/>
              </a:spcBef>
              <a:spcAft>
                <a:spcPts val="0"/>
              </a:spcAft>
              <a:buSzPct val="64285"/>
              <a:buChar char="•"/>
            </a:pPr>
            <a:r>
              <a:rPr lang="en-US"/>
              <a:t>MedTagger: Example NLP Engine Implementation Distributed by Default (Encourages Common Ruleset Specifications/Sharable and Easily Tweakable NLP Definitions)</a:t>
            </a:r>
            <a:endParaRPr/>
          </a:p>
          <a:p>
            <a:pPr indent="-317182" lvl="0" marL="457200" rtl="0" algn="l">
              <a:spcBef>
                <a:spcPts val="0"/>
              </a:spcBef>
              <a:spcAft>
                <a:spcPts val="0"/>
              </a:spcAft>
              <a:buSzPct val="64285"/>
              <a:buChar char="•"/>
            </a:pPr>
            <a:r>
              <a:rPr lang="en-US"/>
              <a:t>MedTator: Front-end self-contained annotation interface for evaluation purposes, allowing all work to be done behind institutional firewalls before results are tabulated</a:t>
            </a:r>
            <a:endParaRPr/>
          </a:p>
          <a:p>
            <a:pPr indent="-317182" lvl="0" marL="457200" rtl="0" algn="l">
              <a:spcBef>
                <a:spcPts val="0"/>
              </a:spcBef>
              <a:spcAft>
                <a:spcPts val="0"/>
              </a:spcAft>
              <a:buSzPct val="64285"/>
              <a:buChar char="•"/>
            </a:pPr>
            <a:r>
              <a:rPr lang="en-US"/>
              <a:t>Available at: https://www.github.com/OHNLP/{BackboneConfigurator|MedTagger|MedTator}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c3d106c5e6_0_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OHNLP Toolkit is Extensible!</a:t>
            </a:r>
            <a:endParaRPr/>
          </a:p>
        </p:txBody>
      </p:sp>
      <p:sp>
        <p:nvSpPr>
          <p:cNvPr id="590" name="Google Shape;590;g2c3d106c5e6_0_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Both Java and Python APIs Available and can be mixed together within one pipeline</a:t>
            </a:r>
            <a:endParaRPr/>
          </a:p>
          <a:p>
            <a:pPr indent="-342900" lvl="0" marL="457200" rtl="0" algn="l">
              <a:spcBef>
                <a:spcPts val="0"/>
              </a:spcBef>
              <a:spcAft>
                <a:spcPts val="0"/>
              </a:spcAft>
              <a:buSzPts val="1800"/>
              <a:buChar char="•"/>
            </a:pPr>
            <a:r>
              <a:rPr lang="en-US"/>
              <a:t>Additional Available NLP Components</a:t>
            </a:r>
            <a:endParaRPr/>
          </a:p>
          <a:p>
            <a:pPr indent="-342900" lvl="1" marL="914400" rtl="0" algn="l">
              <a:spcBef>
                <a:spcPts val="0"/>
              </a:spcBef>
              <a:spcAft>
                <a:spcPts val="0"/>
              </a:spcAft>
              <a:buSzPts val="1800"/>
              <a:buChar char="•"/>
            </a:pPr>
            <a:r>
              <a:rPr lang="en-US"/>
              <a:t>MedXN (Specialized for Medication Extraction)</a:t>
            </a:r>
            <a:endParaRPr/>
          </a:p>
          <a:p>
            <a:pPr indent="-342900" lvl="1" marL="914400" rtl="0" algn="l">
              <a:spcBef>
                <a:spcPts val="0"/>
              </a:spcBef>
              <a:spcAft>
                <a:spcPts val="0"/>
              </a:spcAft>
              <a:buSzPts val="1800"/>
              <a:buChar char="•"/>
            </a:pPr>
            <a:r>
              <a:rPr lang="en-US"/>
              <a:t>FamilyHistoryNLP (Specialized for FH Detection and Associated Relation Extraction)</a:t>
            </a:r>
            <a:endParaRPr/>
          </a:p>
          <a:p>
            <a:pPr indent="-342900" lvl="1" marL="914400" rtl="0" algn="l">
              <a:spcBef>
                <a:spcPts val="0"/>
              </a:spcBef>
              <a:spcAft>
                <a:spcPts val="0"/>
              </a:spcAft>
              <a:buSzPts val="1800"/>
              <a:buChar char="•"/>
            </a:pPr>
            <a:r>
              <a:rPr lang="en-US"/>
              <a:t>PresidioDeidentificationForOHNLPTK: Clinical Note De-Identification and PHI Resynthesis using Huggingface API-compatible NER models</a:t>
            </a:r>
            <a:endParaRPr/>
          </a:p>
          <a:p>
            <a:pPr indent="-342900" lvl="0" marL="457200" rtl="0" algn="l">
              <a:spcBef>
                <a:spcPts val="0"/>
              </a:spcBef>
              <a:spcAft>
                <a:spcPts val="0"/>
              </a:spcAft>
              <a:buSzPts val="1800"/>
              <a:buChar char="•"/>
            </a:pPr>
            <a:r>
              <a:rPr lang="en-US"/>
              <a:t>API Specification available at</a:t>
            </a:r>
            <a:endParaRPr/>
          </a:p>
          <a:p>
            <a:pPr indent="-342900" lvl="0" marL="457200" rtl="0" algn="l">
              <a:spcBef>
                <a:spcPts val="0"/>
              </a:spcBef>
              <a:spcAft>
                <a:spcPts val="0"/>
              </a:spcAft>
              <a:buSzPts val="1800"/>
              <a:buChar char="•"/>
            </a:pPr>
            <a:r>
              <a:rPr lang="en-US" u="sng">
                <a:solidFill>
                  <a:schemeClr val="hlink"/>
                </a:solidFill>
                <a:hlinkClick r:id="rId3"/>
              </a:rPr>
              <a:t>https://www.github.com/OHNLP/Backbone</a:t>
            </a:r>
            <a:r>
              <a:rPr lang="en-US"/>
              <a:t> and </a:t>
            </a:r>
            <a:r>
              <a:rPr lang="en-US" u="sng">
                <a:solidFill>
                  <a:schemeClr val="hlink"/>
                </a:solidFill>
                <a:hlinkClick r:id="rId4"/>
              </a:rPr>
              <a:t>https://www.github.com/OHNLP/backbone-xlang-python</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2c3d106c5e6_0_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597" name="Google Shape;597;g2c3d106c5e6_0_55"/>
          <p:cNvPicPr preferRelativeResize="0"/>
          <p:nvPr/>
        </p:nvPicPr>
        <p:blipFill>
          <a:blip r:embed="rId3">
            <a:alphaModFix/>
          </a:blip>
          <a:stretch>
            <a:fillRect/>
          </a:stretch>
        </p:blipFill>
        <p:spPr>
          <a:xfrm>
            <a:off x="1273889" y="365125"/>
            <a:ext cx="9644227" cy="60276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3"/>
          <p:cNvSpPr txBox="1"/>
          <p:nvPr>
            <p:ph type="ctrTitle"/>
          </p:nvPr>
        </p:nvSpPr>
        <p:spPr>
          <a:xfrm>
            <a:off x="563880" y="1122363"/>
            <a:ext cx="1106424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Break (15 min)</a:t>
            </a:r>
            <a:endParaRPr>
              <a:solidFill>
                <a:srgbClr val="000000"/>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c39f6d03b0_9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Agenda</a:t>
            </a:r>
            <a:endParaRPr/>
          </a:p>
        </p:txBody>
      </p:sp>
      <p:sp>
        <p:nvSpPr>
          <p:cNvPr id="134" name="Google Shape;134;g2c39f6d03b0_9_24"/>
          <p:cNvSpPr txBox="1"/>
          <p:nvPr>
            <p:ph idx="1" type="body"/>
          </p:nvPr>
        </p:nvSpPr>
        <p:spPr>
          <a:xfrm>
            <a:off x="838200" y="1454950"/>
            <a:ext cx="10515600" cy="4569600"/>
          </a:xfrm>
          <a:prstGeom prst="rect">
            <a:avLst/>
          </a:prstGeom>
        </p:spPr>
        <p:txBody>
          <a:bodyPr anchorCtr="0" anchor="t" bIns="45700" lIns="91425" spcFirstLastPara="1" rIns="91425" wrap="square" tIns="45700">
            <a:noAutofit/>
          </a:bodyPr>
          <a:lstStyle/>
          <a:p>
            <a:pPr indent="-317182" lvl="0" marL="457200" rtl="0" algn="l">
              <a:lnSpc>
                <a:spcPct val="115000"/>
              </a:lnSpc>
              <a:spcBef>
                <a:spcPts val="1000"/>
              </a:spcBef>
              <a:spcAft>
                <a:spcPts val="0"/>
              </a:spcAft>
              <a:buSzPts val="1395"/>
              <a:buChar char="●"/>
            </a:pPr>
            <a:r>
              <a:rPr lang="en-US" sz="2170"/>
              <a:t>Introduction to Clinical NLP and the OHNLP Consortium (Liu - 15 min)</a:t>
            </a:r>
            <a:endParaRPr sz="2170"/>
          </a:p>
          <a:p>
            <a:pPr indent="-317182" lvl="0" marL="457200" rtl="0" algn="l">
              <a:lnSpc>
                <a:spcPct val="115000"/>
              </a:lnSpc>
              <a:spcBef>
                <a:spcPts val="0"/>
              </a:spcBef>
              <a:spcAft>
                <a:spcPts val="0"/>
              </a:spcAft>
              <a:buSzPts val="1395"/>
              <a:buChar char="●"/>
            </a:pPr>
            <a:r>
              <a:rPr lang="en-US" sz="2170"/>
              <a:t>Barriers to adoption/implementation of Clinical NLP (Fu - 15 min)</a:t>
            </a:r>
            <a:endParaRPr sz="2170"/>
          </a:p>
          <a:p>
            <a:pPr indent="-317182" lvl="0" marL="457200" rtl="0" algn="l">
              <a:lnSpc>
                <a:spcPct val="115000"/>
              </a:lnSpc>
              <a:spcBef>
                <a:spcPts val="0"/>
              </a:spcBef>
              <a:spcAft>
                <a:spcPts val="0"/>
              </a:spcAft>
              <a:buSzPts val="1395"/>
              <a:buChar char="●"/>
            </a:pPr>
            <a:r>
              <a:rPr lang="en-US" sz="2170"/>
              <a:t>An introduction to components in the OHNLP ecosystem (Wen - 15 min)</a:t>
            </a:r>
            <a:endParaRPr sz="2170"/>
          </a:p>
          <a:p>
            <a:pPr indent="-317182" lvl="0" marL="457200" rtl="0" algn="l">
              <a:lnSpc>
                <a:spcPct val="115000"/>
              </a:lnSpc>
              <a:spcBef>
                <a:spcPts val="0"/>
              </a:spcBef>
              <a:spcAft>
                <a:spcPts val="0"/>
              </a:spcAft>
              <a:buSzPts val="1395"/>
              <a:buChar char="●"/>
            </a:pPr>
            <a:r>
              <a:rPr lang="en-US" sz="2170"/>
              <a:t>Break (15 min)</a:t>
            </a:r>
            <a:endParaRPr sz="2170"/>
          </a:p>
          <a:p>
            <a:pPr indent="-317182" lvl="0" marL="457200" rtl="0" algn="l">
              <a:lnSpc>
                <a:spcPct val="115000"/>
              </a:lnSpc>
              <a:spcBef>
                <a:spcPts val="0"/>
              </a:spcBef>
              <a:spcAft>
                <a:spcPts val="0"/>
              </a:spcAft>
              <a:buSzPts val="1395"/>
              <a:buChar char="●"/>
            </a:pPr>
            <a:r>
              <a:rPr lang="en-US" sz="2170"/>
              <a:t>Hands-on: </a:t>
            </a:r>
            <a:endParaRPr sz="2170"/>
          </a:p>
          <a:p>
            <a:pPr indent="-317182" lvl="1" marL="914400" rtl="0" algn="l">
              <a:lnSpc>
                <a:spcPct val="115000"/>
              </a:lnSpc>
              <a:spcBef>
                <a:spcPts val="0"/>
              </a:spcBef>
              <a:spcAft>
                <a:spcPts val="0"/>
              </a:spcAft>
              <a:buSzPts val="1395"/>
              <a:buChar char="○"/>
            </a:pPr>
            <a:r>
              <a:rPr lang="en-US" sz="1860"/>
              <a:t>A walk-through of installing/deploying the OHNLP Toolkit on your institutional infrastructure (Wen - 20 min)</a:t>
            </a:r>
            <a:endParaRPr sz="1860"/>
          </a:p>
          <a:p>
            <a:pPr indent="-317182" lvl="1" marL="914400" rtl="0" algn="l">
              <a:lnSpc>
                <a:spcPct val="115000"/>
              </a:lnSpc>
              <a:spcBef>
                <a:spcPts val="0"/>
              </a:spcBef>
              <a:spcAft>
                <a:spcPts val="0"/>
              </a:spcAft>
              <a:buSzPts val="1395"/>
              <a:buChar char="○"/>
            </a:pPr>
            <a:r>
              <a:rPr lang="en-US" sz="1860"/>
              <a:t>NLP algorithm development process (Fu and Wang - 15 min)</a:t>
            </a:r>
            <a:endParaRPr sz="1860"/>
          </a:p>
          <a:p>
            <a:pPr indent="-317182" lvl="1" marL="914400" rtl="0" algn="l">
              <a:lnSpc>
                <a:spcPct val="115000"/>
              </a:lnSpc>
              <a:spcBef>
                <a:spcPts val="0"/>
              </a:spcBef>
              <a:spcAft>
                <a:spcPts val="0"/>
              </a:spcAft>
              <a:buSzPts val="1395"/>
              <a:buChar char="○"/>
            </a:pPr>
            <a:r>
              <a:rPr lang="en-US" sz="1860"/>
              <a:t>Gold standard annotation using MedTator (Wang - 10 min)</a:t>
            </a:r>
            <a:endParaRPr sz="1860"/>
          </a:p>
          <a:p>
            <a:pPr indent="-346710" lvl="1" marL="914400" rtl="0" algn="l">
              <a:lnSpc>
                <a:spcPct val="115000"/>
              </a:lnSpc>
              <a:spcBef>
                <a:spcPts val="0"/>
              </a:spcBef>
              <a:spcAft>
                <a:spcPts val="0"/>
              </a:spcAft>
              <a:buSzPts val="1860"/>
              <a:buChar char="○"/>
            </a:pPr>
            <a:r>
              <a:rPr lang="en-US" sz="1860"/>
              <a:t>Break (15 min)</a:t>
            </a:r>
            <a:endParaRPr sz="1860"/>
          </a:p>
          <a:p>
            <a:pPr indent="-317182" lvl="1" marL="914400" rtl="0" algn="l">
              <a:lnSpc>
                <a:spcPct val="115000"/>
              </a:lnSpc>
              <a:spcBef>
                <a:spcPts val="0"/>
              </a:spcBef>
              <a:spcAft>
                <a:spcPts val="0"/>
              </a:spcAft>
              <a:buSzPts val="1395"/>
              <a:buChar char="○"/>
            </a:pPr>
            <a:r>
              <a:rPr lang="en-US" sz="1860"/>
              <a:t>NLP Ruleset Development using the MedTagger Web Interface (Fu - 12 min)</a:t>
            </a:r>
            <a:endParaRPr sz="1860"/>
          </a:p>
          <a:p>
            <a:pPr indent="-317182" lvl="1" marL="914400" rtl="0" algn="l">
              <a:lnSpc>
                <a:spcPct val="115000"/>
              </a:lnSpc>
              <a:spcBef>
                <a:spcPts val="0"/>
              </a:spcBef>
              <a:spcAft>
                <a:spcPts val="0"/>
              </a:spcAft>
              <a:buSzPts val="1395"/>
              <a:buChar char="○"/>
            </a:pPr>
            <a:r>
              <a:rPr lang="en-US" sz="1860"/>
              <a:t>Evaluation of NLP output using MedTator (Wang - 12 min)</a:t>
            </a:r>
            <a:endParaRPr sz="1860"/>
          </a:p>
          <a:p>
            <a:pPr indent="-317182" lvl="1" marL="914400" rtl="0" algn="l">
              <a:lnSpc>
                <a:spcPct val="115000"/>
              </a:lnSpc>
              <a:spcBef>
                <a:spcPts val="0"/>
              </a:spcBef>
              <a:spcAft>
                <a:spcPts val="0"/>
              </a:spcAft>
              <a:buSzPts val="1395"/>
              <a:buChar char="○"/>
            </a:pPr>
            <a:r>
              <a:rPr lang="en-US" sz="1860"/>
              <a:t>Installing Third Party Components to add De-Identification to the Pipeline (Wen - 10 min)</a:t>
            </a:r>
            <a:endParaRPr sz="186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Hands-on: NLP </a:t>
            </a:r>
            <a:r>
              <a:rPr lang="en-US">
                <a:solidFill>
                  <a:srgbClr val="000000"/>
                </a:solidFill>
                <a:latin typeface="Times"/>
                <a:ea typeface="Times"/>
                <a:cs typeface="Times"/>
                <a:sym typeface="Times"/>
              </a:rPr>
              <a:t>Algorithm Development Process</a:t>
            </a:r>
            <a:endParaRPr/>
          </a:p>
        </p:txBody>
      </p:sp>
      <p:sp>
        <p:nvSpPr>
          <p:cNvPr id="608" name="Google Shape;608;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None/>
            </a:pPr>
            <a:r>
              <a:rPr lang="en-US"/>
              <a:t>Sunyang Fu, PhD, </a:t>
            </a:r>
            <a:r>
              <a:rPr lang="en-US"/>
              <a:t>Liwei Wang, MD., PhD</a:t>
            </a:r>
            <a:endParaRPr/>
          </a:p>
          <a:p>
            <a:pPr indent="0" lvl="0" marL="0" rtl="0" algn="ctr">
              <a:spcBef>
                <a:spcPts val="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6"/>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Overview of NLP development</a:t>
            </a:r>
            <a:endParaRPr/>
          </a:p>
        </p:txBody>
      </p:sp>
      <p:sp>
        <p:nvSpPr>
          <p:cNvPr id="614" name="Google Shape;614;p26"/>
          <p:cNvSpPr/>
          <p:nvPr/>
        </p:nvSpPr>
        <p:spPr>
          <a:xfrm>
            <a:off x="6805626" y="1624531"/>
            <a:ext cx="2160671" cy="1724559"/>
          </a:xfrm>
          <a:prstGeom prst="roundRect">
            <a:avLst>
              <a:gd fmla="val 0" name="adj"/>
            </a:avLst>
          </a:prstGeom>
          <a:solidFill>
            <a:srgbClr val="FFFFFF"/>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3.2 Model development</a:t>
            </a:r>
            <a:endParaRPr sz="1867">
              <a:solidFill>
                <a:srgbClr val="000000"/>
              </a:solidFill>
              <a:latin typeface="Arial"/>
              <a:ea typeface="Arial"/>
              <a:cs typeface="Arial"/>
              <a:sym typeface="Arial"/>
            </a:endParaRPr>
          </a:p>
        </p:txBody>
      </p:sp>
      <p:sp>
        <p:nvSpPr>
          <p:cNvPr id="615" name="Google Shape;615;p26"/>
          <p:cNvSpPr/>
          <p:nvPr/>
        </p:nvSpPr>
        <p:spPr>
          <a:xfrm>
            <a:off x="2412380" y="1624529"/>
            <a:ext cx="3774616" cy="1724559"/>
          </a:xfrm>
          <a:prstGeom prst="roundRect">
            <a:avLst>
              <a:gd fmla="val 0" name="adj"/>
            </a:avLst>
          </a:prstGeom>
          <a:solidFill>
            <a:srgbClr val="FFFFFF"/>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3.1 Task formulation</a:t>
            </a:r>
            <a:endParaRPr sz="1867">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16" name="Google Shape;616;p26"/>
          <p:cNvSpPr/>
          <p:nvPr/>
        </p:nvSpPr>
        <p:spPr>
          <a:xfrm>
            <a:off x="4181264" y="2669322"/>
            <a:ext cx="1409176" cy="619223"/>
          </a:xfrm>
          <a:prstGeom prst="roundRect">
            <a:avLst>
              <a:gd fmla="val 0" name="adj"/>
            </a:avLst>
          </a:prstGeom>
          <a:solidFill>
            <a:srgbClr val="431228"/>
          </a:solidFill>
          <a:ln cap="flat" cmpd="sng" w="25400">
            <a:solidFill>
              <a:srgbClr val="621B3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Corpus development</a:t>
            </a:r>
            <a:endParaRPr sz="1867">
              <a:solidFill>
                <a:srgbClr val="000000"/>
              </a:solidFill>
              <a:latin typeface="Arial"/>
              <a:ea typeface="Arial"/>
              <a:cs typeface="Arial"/>
              <a:sym typeface="Arial"/>
            </a:endParaRPr>
          </a:p>
        </p:txBody>
      </p:sp>
      <p:sp>
        <p:nvSpPr>
          <p:cNvPr id="617" name="Google Shape;617;p26"/>
          <p:cNvSpPr/>
          <p:nvPr/>
        </p:nvSpPr>
        <p:spPr>
          <a:xfrm>
            <a:off x="9589961" y="1624530"/>
            <a:ext cx="1850215" cy="1724556"/>
          </a:xfrm>
          <a:prstGeom prst="roundRect">
            <a:avLst>
              <a:gd fmla="val 0" name="adj"/>
            </a:avLst>
          </a:prstGeom>
          <a:solidFill>
            <a:srgbClr val="FFFFFF"/>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3.3 Experiment and evaluation</a:t>
            </a:r>
            <a:endParaRPr sz="1867">
              <a:solidFill>
                <a:srgbClr val="000000"/>
              </a:solidFill>
              <a:latin typeface="Arial"/>
              <a:ea typeface="Arial"/>
              <a:cs typeface="Arial"/>
              <a:sym typeface="Arial"/>
            </a:endParaRPr>
          </a:p>
        </p:txBody>
      </p:sp>
      <p:sp>
        <p:nvSpPr>
          <p:cNvPr id="618" name="Google Shape;618;p26"/>
          <p:cNvSpPr/>
          <p:nvPr/>
        </p:nvSpPr>
        <p:spPr>
          <a:xfrm>
            <a:off x="3700775" y="2120928"/>
            <a:ext cx="2408807" cy="312179"/>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19" name="Google Shape;619;p26"/>
          <p:cNvSpPr/>
          <p:nvPr/>
        </p:nvSpPr>
        <p:spPr>
          <a:xfrm>
            <a:off x="3700773" y="2846989"/>
            <a:ext cx="470099" cy="263888"/>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0" name="Google Shape;620;p26"/>
          <p:cNvSpPr/>
          <p:nvPr/>
        </p:nvSpPr>
        <p:spPr>
          <a:xfrm>
            <a:off x="5639483" y="2846987"/>
            <a:ext cx="470099" cy="263888"/>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1" name="Google Shape;621;p26"/>
          <p:cNvSpPr/>
          <p:nvPr/>
        </p:nvSpPr>
        <p:spPr>
          <a:xfrm>
            <a:off x="9060135" y="2391941"/>
            <a:ext cx="470099" cy="263888"/>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2" name="Google Shape;622;p26"/>
          <p:cNvSpPr/>
          <p:nvPr/>
        </p:nvSpPr>
        <p:spPr>
          <a:xfrm>
            <a:off x="2570648" y="1967406"/>
            <a:ext cx="1082144" cy="619220"/>
          </a:xfrm>
          <a:prstGeom prst="roundRect">
            <a:avLst>
              <a:gd fmla="val 0" name="adj"/>
            </a:avLst>
          </a:prstGeom>
          <a:solidFill>
            <a:srgbClr val="FFFFFF"/>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Shared task</a:t>
            </a:r>
            <a:endParaRPr sz="1867">
              <a:solidFill>
                <a:srgbClr val="000000"/>
              </a:solidFill>
              <a:latin typeface="Arial"/>
              <a:ea typeface="Arial"/>
              <a:cs typeface="Arial"/>
              <a:sym typeface="Arial"/>
            </a:endParaRPr>
          </a:p>
        </p:txBody>
      </p:sp>
      <p:sp>
        <p:nvSpPr>
          <p:cNvPr id="623" name="Google Shape;623;p26"/>
          <p:cNvSpPr/>
          <p:nvPr/>
        </p:nvSpPr>
        <p:spPr>
          <a:xfrm>
            <a:off x="2570648" y="2669321"/>
            <a:ext cx="1082144" cy="619220"/>
          </a:xfrm>
          <a:prstGeom prst="roundRect">
            <a:avLst>
              <a:gd fmla="val 0" name="adj"/>
            </a:avLst>
          </a:prstGeom>
          <a:solidFill>
            <a:srgbClr val="FFFFFF"/>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Clinical task</a:t>
            </a:r>
            <a:endParaRPr sz="1867">
              <a:solidFill>
                <a:srgbClr val="000000"/>
              </a:solidFill>
              <a:latin typeface="Arial"/>
              <a:ea typeface="Arial"/>
              <a:cs typeface="Arial"/>
              <a:sym typeface="Arial"/>
            </a:endParaRPr>
          </a:p>
        </p:txBody>
      </p:sp>
      <p:sp>
        <p:nvSpPr>
          <p:cNvPr id="624" name="Google Shape;624;p26"/>
          <p:cNvSpPr/>
          <p:nvPr/>
        </p:nvSpPr>
        <p:spPr>
          <a:xfrm>
            <a:off x="6263145" y="2391941"/>
            <a:ext cx="470099" cy="263888"/>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5" name="Google Shape;625;p26"/>
          <p:cNvSpPr txBox="1"/>
          <p:nvPr>
            <p:ph idx="1" type="body"/>
          </p:nvPr>
        </p:nvSpPr>
        <p:spPr>
          <a:xfrm>
            <a:off x="729441" y="3687840"/>
            <a:ext cx="9998921" cy="201872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lang="en-US" sz="2000"/>
              <a:t>Shared-task setting: either participation in or usage of resources produced from a shared-task to conduct concept extraction-related research</a:t>
            </a:r>
            <a:endParaRPr/>
          </a:p>
          <a:p>
            <a:pPr indent="-304791" lvl="0" marL="609585" rtl="0" algn="l">
              <a:lnSpc>
                <a:spcPct val="100000"/>
              </a:lnSpc>
              <a:spcBef>
                <a:spcPts val="1600"/>
              </a:spcBef>
              <a:spcAft>
                <a:spcPts val="0"/>
              </a:spcAft>
              <a:buClr>
                <a:schemeClr val="dk1"/>
              </a:buClr>
              <a:buSzPts val="1400"/>
              <a:buNone/>
            </a:pPr>
            <a:r>
              <a:rPr lang="en-US" sz="2000"/>
              <a:t>Clinical setting: (e.g., General Internal Medicine, Orthopedic Medicine) involves direct use of the EHR for concept extraction in real-world scenarios</a:t>
            </a:r>
            <a:endParaRPr/>
          </a:p>
        </p:txBody>
      </p:sp>
      <p:sp>
        <p:nvSpPr>
          <p:cNvPr id="626" name="Google Shape;626;p26"/>
          <p:cNvSpPr/>
          <p:nvPr/>
        </p:nvSpPr>
        <p:spPr>
          <a:xfrm>
            <a:off x="849641" y="1967403"/>
            <a:ext cx="1409176" cy="619223"/>
          </a:xfrm>
          <a:prstGeom prst="roundRect">
            <a:avLst>
              <a:gd fmla="val 0" name="adj"/>
            </a:avLst>
          </a:prstGeom>
          <a:solidFill>
            <a:srgbClr val="431228"/>
          </a:solidFill>
          <a:ln cap="flat" cmpd="sng" w="25400">
            <a:solidFill>
              <a:srgbClr val="621B3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Corpus development</a:t>
            </a:r>
            <a:endParaRPr sz="1867">
              <a:solidFill>
                <a:srgbClr val="000000"/>
              </a:solidFill>
              <a:latin typeface="Arial"/>
              <a:ea typeface="Arial"/>
              <a:cs typeface="Arial"/>
              <a:sym typeface="Arial"/>
            </a:endParaRPr>
          </a:p>
        </p:txBody>
      </p:sp>
      <p:sp>
        <p:nvSpPr>
          <p:cNvPr id="627" name="Google Shape;627;p26"/>
          <p:cNvSpPr/>
          <p:nvPr/>
        </p:nvSpPr>
        <p:spPr>
          <a:xfrm>
            <a:off x="729440" y="1624915"/>
            <a:ext cx="1682941" cy="1724559"/>
          </a:xfrm>
          <a:prstGeom prst="roundRect">
            <a:avLst>
              <a:gd fmla="val 0" name="adj"/>
            </a:avLst>
          </a:prstGeom>
          <a:noFill/>
          <a:ln cap="flat" cmpd="sng" w="12700">
            <a:solidFill>
              <a:srgbClr val="002060"/>
            </a:solidFill>
            <a:prstDash val="dash"/>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26"/>
          <p:cNvSpPr/>
          <p:nvPr/>
        </p:nvSpPr>
        <p:spPr>
          <a:xfrm>
            <a:off x="2306532" y="2169217"/>
            <a:ext cx="234253" cy="263888"/>
          </a:xfrm>
          <a:prstGeom prst="rightArrow">
            <a:avLst>
              <a:gd fmla="val 50000" name="adj1"/>
              <a:gd fmla="val 50000" name="adj2"/>
            </a:avLst>
          </a:prstGeom>
          <a:solidFill>
            <a:srgbClr val="4472C4">
              <a:alpha val="67843"/>
            </a:srgbClr>
          </a:solidFill>
          <a:ln cap="flat" cmpd="sng" w="12700">
            <a:solidFill>
              <a:srgbClr val="002060"/>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7"/>
          <p:cNvSpPr txBox="1"/>
          <p:nvPr>
            <p:ph type="title"/>
          </p:nvPr>
        </p:nvSpPr>
        <p:spPr>
          <a:xfrm>
            <a:off x="938152" y="232508"/>
            <a:ext cx="9998921"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Shared-task</a:t>
            </a:r>
            <a:endParaRPr/>
          </a:p>
        </p:txBody>
      </p:sp>
      <p:pic>
        <p:nvPicPr>
          <p:cNvPr id="634" name="Google Shape;634;p27"/>
          <p:cNvPicPr preferRelativeResize="0"/>
          <p:nvPr/>
        </p:nvPicPr>
        <p:blipFill rotWithShape="1">
          <a:blip r:embed="rId3">
            <a:alphaModFix/>
          </a:blip>
          <a:srcRect b="0" l="0" r="0" t="0"/>
          <a:stretch/>
        </p:blipFill>
        <p:spPr>
          <a:xfrm>
            <a:off x="4714877" y="774195"/>
            <a:ext cx="7372667" cy="5840919"/>
          </a:xfrm>
          <a:prstGeom prst="rect">
            <a:avLst/>
          </a:prstGeom>
          <a:noFill/>
          <a:ln>
            <a:noFill/>
          </a:ln>
        </p:spPr>
      </p:pic>
      <p:pic>
        <p:nvPicPr>
          <p:cNvPr descr="Graphical user interface, text, application&#10;&#10;Description automatically generated" id="635" name="Google Shape;635;p27"/>
          <p:cNvPicPr preferRelativeResize="0"/>
          <p:nvPr>
            <p:ph idx="1" type="body"/>
          </p:nvPr>
        </p:nvPicPr>
        <p:blipFill rotWithShape="1">
          <a:blip r:embed="rId4">
            <a:alphaModFix/>
          </a:blip>
          <a:srcRect b="0" l="0" r="0" t="0"/>
          <a:stretch/>
        </p:blipFill>
        <p:spPr>
          <a:xfrm>
            <a:off x="696560" y="756062"/>
            <a:ext cx="7156677" cy="2173953"/>
          </a:xfrm>
          <a:prstGeom prst="rect">
            <a:avLst/>
          </a:prstGeom>
          <a:noFill/>
          <a:ln>
            <a:noFill/>
          </a:ln>
        </p:spPr>
      </p:pic>
      <p:sp>
        <p:nvSpPr>
          <p:cNvPr id="636" name="Google Shape;636;p27"/>
          <p:cNvSpPr/>
          <p:nvPr/>
        </p:nvSpPr>
        <p:spPr>
          <a:xfrm>
            <a:off x="938151" y="2948148"/>
            <a:ext cx="4493197" cy="233904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2A2A2A"/>
                </a:solidFill>
                <a:latin typeface="Arial"/>
                <a:ea typeface="Arial"/>
                <a:cs typeface="Arial"/>
                <a:sym typeface="Arial"/>
              </a:rPr>
              <a:t>Key messages:</a:t>
            </a:r>
            <a:endParaRPr sz="1867">
              <a:solidFill>
                <a:srgbClr val="000000"/>
              </a:solidFill>
              <a:latin typeface="Arial"/>
              <a:ea typeface="Arial"/>
              <a:cs typeface="Arial"/>
              <a:sym typeface="Arial"/>
            </a:endParaRPr>
          </a:p>
          <a:p>
            <a:pPr indent="-342891" lvl="0" marL="342891" marR="0" rtl="0" algn="l">
              <a:spcBef>
                <a:spcPts val="0"/>
              </a:spcBef>
              <a:spcAft>
                <a:spcPts val="0"/>
              </a:spcAft>
              <a:buClr>
                <a:srgbClr val="000000"/>
              </a:buClr>
              <a:buSzPts val="1200"/>
              <a:buFont typeface="Arial"/>
              <a:buChar char="•"/>
            </a:pPr>
            <a:r>
              <a:rPr lang="en-US" sz="1600">
                <a:solidFill>
                  <a:srgbClr val="2A2A2A"/>
                </a:solidFill>
                <a:latin typeface="Arial"/>
                <a:ea typeface="Arial"/>
                <a:cs typeface="Arial"/>
                <a:sym typeface="Arial"/>
              </a:rPr>
              <a:t>Challenge evaluations will continue playing critical roles in bio- and Biomedical NLP</a:t>
            </a:r>
            <a:endParaRPr sz="1867">
              <a:solidFill>
                <a:srgbClr val="000000"/>
              </a:solidFill>
              <a:latin typeface="Arial"/>
              <a:ea typeface="Arial"/>
              <a:cs typeface="Arial"/>
              <a:sym typeface="Arial"/>
            </a:endParaRPr>
          </a:p>
          <a:p>
            <a:pPr indent="-342891" lvl="0" marL="342891" marR="0" rtl="0" algn="l">
              <a:spcBef>
                <a:spcPts val="0"/>
              </a:spcBef>
              <a:spcAft>
                <a:spcPts val="0"/>
              </a:spcAft>
              <a:buClr>
                <a:srgbClr val="000000"/>
              </a:buClr>
              <a:buSzPts val="1200"/>
              <a:buFont typeface="Arial"/>
              <a:buChar char="•"/>
            </a:pPr>
            <a:r>
              <a:rPr lang="en-US" sz="1600">
                <a:solidFill>
                  <a:srgbClr val="000000"/>
                </a:solidFill>
                <a:latin typeface="Arial"/>
                <a:ea typeface="Arial"/>
                <a:cs typeface="Arial"/>
                <a:sym typeface="Arial"/>
              </a:rPr>
              <a:t>The assessment of system scalability and interoperability should become important factors</a:t>
            </a:r>
            <a:endParaRPr sz="1867">
              <a:solidFill>
                <a:srgbClr val="000000"/>
              </a:solidFill>
              <a:latin typeface="Arial"/>
              <a:ea typeface="Arial"/>
              <a:cs typeface="Arial"/>
              <a:sym typeface="Arial"/>
            </a:endParaRPr>
          </a:p>
          <a:p>
            <a:pPr indent="-342891" lvl="0" marL="342891" marR="0" rtl="0" algn="l">
              <a:spcBef>
                <a:spcPts val="0"/>
              </a:spcBef>
              <a:spcAft>
                <a:spcPts val="0"/>
              </a:spcAft>
              <a:buClr>
                <a:srgbClr val="000000"/>
              </a:buClr>
              <a:buSzPts val="1200"/>
              <a:buFont typeface="Arial"/>
              <a:buChar char="•"/>
            </a:pPr>
            <a:r>
              <a:rPr lang="en-US" sz="1600">
                <a:solidFill>
                  <a:srgbClr val="000000"/>
                </a:solidFill>
                <a:latin typeface="Arial"/>
                <a:ea typeface="Arial"/>
                <a:cs typeface="Arial"/>
                <a:sym typeface="Arial"/>
              </a:rPr>
              <a:t>A more collaborative competition framework can be coordinated in a more efficient and cost-effective manner</a:t>
            </a:r>
            <a:endParaRPr sz="1867">
              <a:solidFill>
                <a:srgbClr val="000000"/>
              </a:solidFill>
              <a:latin typeface="Arial"/>
              <a:ea typeface="Arial"/>
              <a:cs typeface="Arial"/>
              <a:sym typeface="Arial"/>
            </a:endParaRPr>
          </a:p>
        </p:txBody>
      </p:sp>
      <p:sp>
        <p:nvSpPr>
          <p:cNvPr id="637" name="Google Shape;637;p27"/>
          <p:cNvSpPr txBox="1"/>
          <p:nvPr/>
        </p:nvSpPr>
        <p:spPr>
          <a:xfrm>
            <a:off x="176087" y="6101939"/>
            <a:ext cx="7677151" cy="863600"/>
          </a:xfrm>
          <a:prstGeom prst="rect">
            <a:avLst/>
          </a:prstGeom>
          <a:noFill/>
          <a:ln>
            <a:noFill/>
          </a:ln>
        </p:spPr>
        <p:txBody>
          <a:bodyPr anchorCtr="0" anchor="ctr" bIns="0" lIns="180000" spcFirstLastPara="1" rIns="180000" wrap="square" tIns="0">
            <a:noAutofit/>
          </a:bodyPr>
          <a:lstStyle/>
          <a:p>
            <a:pPr indent="0" lvl="0" marL="0" marR="0" rtl="0" algn="l">
              <a:spcBef>
                <a:spcPts val="0"/>
              </a:spcBef>
              <a:spcAft>
                <a:spcPts val="0"/>
              </a:spcAft>
              <a:buNone/>
            </a:pPr>
            <a:r>
              <a:rPr i="1" lang="en-US" sz="1000">
                <a:solidFill>
                  <a:srgbClr val="333333"/>
                </a:solidFill>
                <a:latin typeface="Arial"/>
                <a:ea typeface="Arial"/>
                <a:cs typeface="Arial"/>
                <a:sym typeface="Arial"/>
              </a:rPr>
              <a:t>Brief Bioinform</a:t>
            </a:r>
            <a:r>
              <a:rPr lang="en-US" sz="1000">
                <a:solidFill>
                  <a:srgbClr val="333333"/>
                </a:solidFill>
                <a:latin typeface="Arial"/>
                <a:ea typeface="Arial"/>
                <a:cs typeface="Arial"/>
                <a:sym typeface="Arial"/>
              </a:rPr>
              <a:t>, Volume 17, Issue 1, January 2016, Pages 132–144, </a:t>
            </a:r>
            <a:r>
              <a:rPr lang="en-US" sz="1000" u="sng">
                <a:solidFill>
                  <a:srgbClr val="333333"/>
                </a:solidFill>
                <a:latin typeface="Arial"/>
                <a:ea typeface="Arial"/>
                <a:cs typeface="Arial"/>
                <a:sym typeface="Arial"/>
                <a:hlinkClick r:id="rId5">
                  <a:extLst>
                    <a:ext uri="{A12FA001-AC4F-418D-AE19-62706E023703}">
                      <ahyp:hlinkClr val="tx"/>
                    </a:ext>
                  </a:extLst>
                </a:hlinkClick>
              </a:rPr>
              <a:t>https://doi.org/10.1093/bib/bbv024</a:t>
            </a:r>
            <a:endParaRPr sz="1000">
              <a:solidFill>
                <a:srgbClr val="333333"/>
              </a:solidFill>
              <a:latin typeface="Arial"/>
              <a:ea typeface="Arial"/>
              <a:cs typeface="Arial"/>
              <a:sym typeface="Arial"/>
            </a:endParaRPr>
          </a:p>
          <a:p>
            <a:pPr indent="0" lvl="0" marL="0" marR="0" rtl="0" algn="l">
              <a:spcBef>
                <a:spcPts val="600"/>
              </a:spcBef>
              <a:spcAft>
                <a:spcPts val="0"/>
              </a:spcAft>
              <a:buNone/>
            </a:pPr>
            <a:r>
              <a:rPr lang="en-US" sz="800">
                <a:solidFill>
                  <a:srgbClr val="2A2A2A"/>
                </a:solidFill>
                <a:latin typeface="Arial"/>
                <a:ea typeface="Arial"/>
                <a:cs typeface="Arial"/>
                <a:sym typeface="Arial"/>
              </a:rPr>
              <a:t>The content of this slide may be subject to copyright: please see the slide notes for details.</a:t>
            </a:r>
            <a:endParaRPr sz="800">
              <a:solidFill>
                <a:srgbClr val="33333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8"/>
          <p:cNvSpPr txBox="1"/>
          <p:nvPr>
            <p:ph type="title"/>
          </p:nvPr>
        </p:nvSpPr>
        <p:spPr>
          <a:xfrm>
            <a:off x="731704" y="517046"/>
            <a:ext cx="9042800"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Clinical task</a:t>
            </a:r>
            <a:endParaRPr/>
          </a:p>
        </p:txBody>
      </p:sp>
      <p:pic>
        <p:nvPicPr>
          <p:cNvPr id="643" name="Google Shape;643;p28"/>
          <p:cNvPicPr preferRelativeResize="0"/>
          <p:nvPr/>
        </p:nvPicPr>
        <p:blipFill rotWithShape="1">
          <a:blip r:embed="rId3">
            <a:alphaModFix/>
          </a:blip>
          <a:srcRect b="0" l="0" r="0" t="0"/>
          <a:stretch/>
        </p:blipFill>
        <p:spPr>
          <a:xfrm>
            <a:off x="731705" y="1280806"/>
            <a:ext cx="10659673" cy="47318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9"/>
          <p:cNvSpPr txBox="1"/>
          <p:nvPr>
            <p:ph type="title"/>
          </p:nvPr>
        </p:nvSpPr>
        <p:spPr>
          <a:xfrm>
            <a:off x="729441" y="486581"/>
            <a:ext cx="9998921"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Task formulation and data preparation</a:t>
            </a:r>
            <a:endParaRPr/>
          </a:p>
        </p:txBody>
      </p:sp>
      <p:sp>
        <p:nvSpPr>
          <p:cNvPr id="649" name="Google Shape;649;p29"/>
          <p:cNvSpPr txBox="1"/>
          <p:nvPr/>
        </p:nvSpPr>
        <p:spPr>
          <a:xfrm>
            <a:off x="729450" y="1567149"/>
            <a:ext cx="10301100" cy="4689300"/>
          </a:xfrm>
          <a:prstGeom prst="rect">
            <a:avLst/>
          </a:prstGeom>
          <a:noFill/>
          <a:ln>
            <a:noFill/>
          </a:ln>
        </p:spPr>
        <p:txBody>
          <a:bodyPr anchorCtr="0" anchor="t" bIns="0" lIns="0" spcFirstLastPara="1" rIns="0" wrap="square" tIns="0">
            <a:noAutofit/>
          </a:bodyPr>
          <a:lstStyle/>
          <a:p>
            <a:pPr indent="0" lvl="0" marL="0" marR="0" rtl="0" algn="l">
              <a:spcBef>
                <a:spcPts val="1600"/>
              </a:spcBef>
              <a:spcAft>
                <a:spcPts val="0"/>
              </a:spcAft>
              <a:buNone/>
            </a:pPr>
            <a:r>
              <a:rPr b="1" lang="en-US" sz="1867">
                <a:solidFill>
                  <a:schemeClr val="dk1"/>
                </a:solidFill>
                <a:latin typeface="Arial"/>
                <a:ea typeface="Arial"/>
                <a:cs typeface="Arial"/>
                <a:sym typeface="Arial"/>
              </a:rPr>
              <a:t>Task formulation: </a:t>
            </a:r>
            <a:endParaRPr sz="2400">
              <a:solidFill>
                <a:schemeClr val="dk1"/>
              </a:solidFill>
              <a:latin typeface="Calibri"/>
              <a:ea typeface="Calibri"/>
              <a:cs typeface="Calibri"/>
              <a:sym typeface="Calibri"/>
            </a:endParaRPr>
          </a:p>
          <a:p>
            <a:pPr indent="-380990" lvl="1" marL="990575" marR="0" rtl="0" algn="l">
              <a:spcBef>
                <a:spcPts val="800"/>
              </a:spcBef>
              <a:spcAft>
                <a:spcPts val="0"/>
              </a:spcAft>
              <a:buClr>
                <a:schemeClr val="accent1"/>
              </a:buClr>
              <a:buSzPts val="1400"/>
              <a:buFont typeface="Arial"/>
              <a:buChar char="•"/>
            </a:pPr>
            <a:r>
              <a:rPr b="0" i="0" lang="en-US" sz="1333" u="none" cap="none" strike="noStrike">
                <a:solidFill>
                  <a:schemeClr val="dk1"/>
                </a:solidFill>
                <a:latin typeface="Arial"/>
                <a:ea typeface="Arial"/>
                <a:cs typeface="Arial"/>
                <a:sym typeface="Arial"/>
              </a:rPr>
              <a:t>Definition of points of interest</a:t>
            </a:r>
            <a:endParaRPr b="0" i="0" sz="2400" u="none" cap="none" strike="noStrike">
              <a:solidFill>
                <a:schemeClr val="dk1"/>
              </a:solidFill>
              <a:latin typeface="Calibri"/>
              <a:ea typeface="Calibri"/>
              <a:cs typeface="Calibri"/>
              <a:sym typeface="Calibri"/>
            </a:endParaRPr>
          </a:p>
          <a:p>
            <a:pPr indent="-380990" lvl="1" marL="990575" marR="0" rtl="0" algn="l">
              <a:spcBef>
                <a:spcPts val="800"/>
              </a:spcBef>
              <a:spcAft>
                <a:spcPts val="0"/>
              </a:spcAft>
              <a:buClr>
                <a:schemeClr val="accent1"/>
              </a:buClr>
              <a:buSzPts val="1400"/>
              <a:buFont typeface="Arial"/>
              <a:buChar char="•"/>
            </a:pPr>
            <a:r>
              <a:rPr b="0" i="0" lang="en-US" sz="1333" u="none" cap="none" strike="noStrike">
                <a:solidFill>
                  <a:schemeClr val="dk1"/>
                </a:solidFill>
                <a:latin typeface="Arial"/>
                <a:ea typeface="Arial"/>
                <a:cs typeface="Arial"/>
                <a:sym typeface="Arial"/>
              </a:rPr>
              <a:t>Execution of a literature review</a:t>
            </a:r>
            <a:endParaRPr b="0" i="0" sz="2400" u="none" cap="none" strike="noStrike">
              <a:solidFill>
                <a:schemeClr val="dk1"/>
              </a:solidFill>
              <a:latin typeface="Calibri"/>
              <a:ea typeface="Calibri"/>
              <a:cs typeface="Calibri"/>
              <a:sym typeface="Calibri"/>
            </a:endParaRPr>
          </a:p>
          <a:p>
            <a:pPr indent="-380990" lvl="1" marL="990575" marR="0" rtl="0" algn="l">
              <a:spcBef>
                <a:spcPts val="800"/>
              </a:spcBef>
              <a:spcAft>
                <a:spcPts val="0"/>
              </a:spcAft>
              <a:buClr>
                <a:schemeClr val="accent1"/>
              </a:buClr>
              <a:buSzPts val="1400"/>
              <a:buFont typeface="Arial"/>
              <a:buChar char="•"/>
            </a:pPr>
            <a:r>
              <a:rPr b="0" i="0" lang="en-US" sz="1333" u="none" cap="none" strike="noStrike">
                <a:solidFill>
                  <a:schemeClr val="dk1"/>
                </a:solidFill>
                <a:latin typeface="Arial"/>
                <a:ea typeface="Arial"/>
                <a:cs typeface="Arial"/>
                <a:sym typeface="Arial"/>
              </a:rPr>
              <a:t>Consultation with domain experts</a:t>
            </a:r>
            <a:endParaRPr b="0" i="0" sz="2400" u="none" cap="none" strike="noStrike">
              <a:solidFill>
                <a:schemeClr val="dk1"/>
              </a:solidFill>
              <a:latin typeface="Calibri"/>
              <a:ea typeface="Calibri"/>
              <a:cs typeface="Calibri"/>
              <a:sym typeface="Calibri"/>
            </a:endParaRPr>
          </a:p>
          <a:p>
            <a:pPr indent="-380990" lvl="1" marL="990575" marR="0" rtl="0" algn="l">
              <a:spcBef>
                <a:spcPts val="800"/>
              </a:spcBef>
              <a:spcAft>
                <a:spcPts val="0"/>
              </a:spcAft>
              <a:buClr>
                <a:schemeClr val="accent1"/>
              </a:buClr>
              <a:buSzPts val="1400"/>
              <a:buFont typeface="Arial"/>
              <a:buChar char="•"/>
            </a:pPr>
            <a:r>
              <a:rPr b="0" i="0" lang="en-US" sz="1333" u="none" cap="none" strike="noStrike">
                <a:solidFill>
                  <a:schemeClr val="dk1"/>
                </a:solidFill>
                <a:latin typeface="Arial"/>
                <a:ea typeface="Arial"/>
                <a:cs typeface="Arial"/>
                <a:sym typeface="Arial"/>
              </a:rPr>
              <a:t>Identification of study stakeholders such as abstractors and annotators with specialized knowledge</a:t>
            </a:r>
            <a:endParaRPr b="0" i="0" sz="2400" u="none" cap="none" strike="noStrike">
              <a:solidFill>
                <a:schemeClr val="dk1"/>
              </a:solidFill>
              <a:latin typeface="Calibri"/>
              <a:ea typeface="Calibri"/>
              <a:cs typeface="Calibri"/>
              <a:sym typeface="Calibri"/>
            </a:endParaRPr>
          </a:p>
          <a:p>
            <a:pPr indent="0" lvl="0" marL="0" marR="0" rtl="0" algn="l">
              <a:spcBef>
                <a:spcPts val="1600"/>
              </a:spcBef>
              <a:spcAft>
                <a:spcPts val="0"/>
              </a:spcAft>
              <a:buNone/>
            </a:pPr>
            <a:r>
              <a:rPr b="1" lang="en-US" sz="1867">
                <a:solidFill>
                  <a:schemeClr val="dk1"/>
                </a:solidFill>
                <a:latin typeface="Arial"/>
                <a:ea typeface="Arial"/>
                <a:cs typeface="Arial"/>
                <a:sym typeface="Arial"/>
              </a:rPr>
              <a:t>Study Cohort: </a:t>
            </a:r>
            <a:r>
              <a:rPr lang="en-US" sz="1867">
                <a:solidFill>
                  <a:schemeClr val="dk1"/>
                </a:solidFill>
                <a:latin typeface="Arial"/>
                <a:ea typeface="Arial"/>
                <a:cs typeface="Arial"/>
                <a:sym typeface="Arial"/>
              </a:rPr>
              <a:t>definition and/or creation of a study population or cohort. </a:t>
            </a:r>
            <a:endParaRPr sz="2400">
              <a:solidFill>
                <a:schemeClr val="dk1"/>
              </a:solidFill>
              <a:latin typeface="Calibri"/>
              <a:ea typeface="Calibri"/>
              <a:cs typeface="Calibri"/>
              <a:sym typeface="Calibri"/>
            </a:endParaRPr>
          </a:p>
          <a:p>
            <a:pPr indent="-380990" lvl="1" marL="990575" marR="0" rtl="0" algn="l">
              <a:spcBef>
                <a:spcPts val="800"/>
              </a:spcBef>
              <a:spcAft>
                <a:spcPts val="0"/>
              </a:spcAft>
              <a:buClr>
                <a:schemeClr val="accent1"/>
              </a:buClr>
              <a:buSzPts val="1400"/>
              <a:buFont typeface="Arial"/>
              <a:buChar char="•"/>
            </a:pPr>
            <a:r>
              <a:rPr b="0" i="0" lang="en-US" sz="1333" u="none" cap="none" strike="noStrike">
                <a:solidFill>
                  <a:schemeClr val="dk1"/>
                </a:solidFill>
                <a:latin typeface="Arial"/>
                <a:ea typeface="Arial"/>
                <a:cs typeface="Arial"/>
                <a:sym typeface="Arial"/>
              </a:rPr>
              <a:t>For example, a concept extraction application of geriatric syndromes was developed based on the cohort of 18,341 people who were 1) 65 years or older, 2) received health insurance coverage between 2011 and 2013 and 3) were enrolled in a regional Medicare Advantage Health Maintenance Organization</a:t>
            </a:r>
            <a:endParaRPr b="0" i="0" sz="2400" u="none" cap="none" strike="noStrike">
              <a:solidFill>
                <a:schemeClr val="dk1"/>
              </a:solidFill>
              <a:latin typeface="Calibri"/>
              <a:ea typeface="Calibri"/>
              <a:cs typeface="Calibri"/>
              <a:sym typeface="Calibri"/>
            </a:endParaRPr>
          </a:p>
          <a:p>
            <a:pPr indent="-262460" lvl="1" marL="990575" marR="0" rtl="0" algn="l">
              <a:spcBef>
                <a:spcPts val="800"/>
              </a:spcBef>
              <a:spcAft>
                <a:spcPts val="0"/>
              </a:spcAft>
              <a:buNone/>
            </a:pPr>
            <a:r>
              <a:t/>
            </a:r>
            <a:endParaRPr b="0" i="0" sz="1333" u="none" cap="none" strike="noStrike">
              <a:solidFill>
                <a:schemeClr val="dk1"/>
              </a:solidFill>
              <a:latin typeface="Arial"/>
              <a:ea typeface="Arial"/>
              <a:cs typeface="Arial"/>
              <a:sym typeface="Arial"/>
            </a:endParaRPr>
          </a:p>
          <a:p>
            <a:pPr indent="0" lvl="0" marL="0" marR="0" rtl="0" algn="l">
              <a:spcBef>
                <a:spcPts val="1600"/>
              </a:spcBef>
              <a:spcAft>
                <a:spcPts val="0"/>
              </a:spcAft>
              <a:buNone/>
            </a:pPr>
            <a:r>
              <a:rPr b="1" lang="en-US" sz="1867">
                <a:solidFill>
                  <a:schemeClr val="dk1"/>
                </a:solidFill>
                <a:latin typeface="Arial"/>
                <a:ea typeface="Arial"/>
                <a:cs typeface="Arial"/>
                <a:sym typeface="Arial"/>
              </a:rPr>
              <a:t>Data Collection:</a:t>
            </a:r>
            <a:r>
              <a:rPr lang="en-US" sz="1867">
                <a:solidFill>
                  <a:schemeClr val="dk1"/>
                </a:solidFill>
                <a:latin typeface="Arial"/>
                <a:ea typeface="Arial"/>
                <a:cs typeface="Arial"/>
                <a:sym typeface="Arial"/>
              </a:rPr>
              <a:t> customized application programming interface and SQL queries for automatic screening and retrieval</a:t>
            </a:r>
            <a:endParaRPr sz="2400">
              <a:solidFill>
                <a:schemeClr val="dk1"/>
              </a:solidFill>
              <a:latin typeface="Calibri"/>
              <a:ea typeface="Calibri"/>
              <a:cs typeface="Calibri"/>
              <a:sym typeface="Calibri"/>
            </a:endParaRPr>
          </a:p>
          <a:p>
            <a:pPr indent="0" lvl="0" marL="0" marR="0" rtl="0" algn="l">
              <a:spcBef>
                <a:spcPts val="1600"/>
              </a:spcBef>
              <a:spcAft>
                <a:spcPts val="0"/>
              </a:spcAft>
              <a:buNone/>
            </a:pPr>
            <a:r>
              <a:t/>
            </a:r>
            <a:endParaRPr sz="24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0"/>
          <p:cNvSpPr txBox="1"/>
          <p:nvPr>
            <p:ph type="title"/>
          </p:nvPr>
        </p:nvSpPr>
        <p:spPr>
          <a:xfrm>
            <a:off x="729440" y="417839"/>
            <a:ext cx="9036900" cy="517200"/>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Arial"/>
              <a:buNone/>
            </a:pPr>
            <a:r>
              <a:rPr lang="en-US" sz="4200">
                <a:latin typeface="Arial"/>
                <a:ea typeface="Arial"/>
                <a:cs typeface="Arial"/>
                <a:sym typeface="Arial"/>
              </a:rPr>
              <a:t>Corpus annotation</a:t>
            </a:r>
            <a:endParaRPr sz="4200">
              <a:latin typeface="Arial"/>
              <a:ea typeface="Arial"/>
              <a:cs typeface="Arial"/>
              <a:sym typeface="Arial"/>
            </a:endParaRPr>
          </a:p>
        </p:txBody>
      </p:sp>
      <p:sp>
        <p:nvSpPr>
          <p:cNvPr id="655" name="Google Shape;655;p30"/>
          <p:cNvSpPr txBox="1"/>
          <p:nvPr>
            <p:ph idx="1" type="body"/>
          </p:nvPr>
        </p:nvSpPr>
        <p:spPr>
          <a:xfrm>
            <a:off x="729450" y="1006906"/>
            <a:ext cx="10301100" cy="286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Clr>
                <a:schemeClr val="dk1"/>
              </a:buClr>
              <a:buSzPts val="1400"/>
              <a:buNone/>
            </a:pPr>
            <a:r>
              <a:rPr b="1" lang="en-US" sz="1867">
                <a:latin typeface="Arial"/>
                <a:ea typeface="Arial"/>
                <a:cs typeface="Arial"/>
                <a:sym typeface="Arial"/>
              </a:rPr>
              <a:t>Corpus annotation</a:t>
            </a:r>
            <a:r>
              <a:rPr lang="en-US" sz="1867">
                <a:latin typeface="Arial"/>
                <a:ea typeface="Arial"/>
                <a:cs typeface="Arial"/>
                <a:sym typeface="Arial"/>
              </a:rPr>
              <a:t> is the process of manual chart review, marking interpretative linguistic (eg, syntax, negation) or predefined clinical information (eg, clinical concepts) to a corpus that can be used for NLP algorithm development and evaluation</a:t>
            </a:r>
            <a:endParaRPr sz="2133">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rPr lang="en-US" sz="1867">
                <a:latin typeface="Arial"/>
                <a:ea typeface="Arial"/>
                <a:cs typeface="Arial"/>
                <a:sym typeface="Arial"/>
              </a:rPr>
              <a:t>Segmentation task: highlight </a:t>
            </a:r>
            <a:endParaRPr sz="2133">
              <a:latin typeface="Arial"/>
              <a:ea typeface="Arial"/>
              <a:cs typeface="Arial"/>
              <a:sym typeface="Arial"/>
            </a:endParaRPr>
          </a:p>
          <a:p>
            <a:pPr indent="-423323" lvl="1" marL="1219170" rtl="0" algn="l">
              <a:lnSpc>
                <a:spcPct val="100000"/>
              </a:lnSpc>
              <a:spcBef>
                <a:spcPts val="800"/>
              </a:spcBef>
              <a:spcAft>
                <a:spcPts val="0"/>
              </a:spcAft>
              <a:buClr>
                <a:schemeClr val="dk1"/>
              </a:buClr>
              <a:buSzPts val="1400"/>
              <a:buChar char="•"/>
            </a:pPr>
            <a:r>
              <a:rPr lang="en-US">
                <a:latin typeface="Arial"/>
                <a:ea typeface="Arial"/>
                <a:cs typeface="Arial"/>
                <a:sym typeface="Arial"/>
              </a:rPr>
              <a:t>E.g., “This patient </a:t>
            </a:r>
            <a:r>
              <a:rPr lang="en-US">
                <a:solidFill>
                  <a:schemeClr val="accent1"/>
                </a:solidFill>
                <a:latin typeface="Arial"/>
                <a:ea typeface="Arial"/>
                <a:cs typeface="Arial"/>
                <a:sym typeface="Arial"/>
              </a:rPr>
              <a:t>does not have chronic pain</a:t>
            </a:r>
            <a:r>
              <a:rPr lang="en-US">
                <a:latin typeface="Arial"/>
                <a:ea typeface="Arial"/>
                <a:cs typeface="Arial"/>
                <a:sym typeface="Arial"/>
              </a:rPr>
              <a:t>”</a:t>
            </a:r>
            <a:endParaRPr sz="1600">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rPr lang="en-US" sz="1867">
                <a:latin typeface="Arial"/>
                <a:ea typeface="Arial"/>
                <a:cs typeface="Arial"/>
                <a:sym typeface="Arial"/>
              </a:rPr>
              <a:t>Labeling task: assign one or more pre-defined labels to the given concept or sentence</a:t>
            </a:r>
            <a:endParaRPr sz="2133">
              <a:latin typeface="Arial"/>
              <a:ea typeface="Arial"/>
              <a:cs typeface="Arial"/>
              <a:sym typeface="Arial"/>
            </a:endParaRPr>
          </a:p>
          <a:p>
            <a:pPr indent="-423323" lvl="1" marL="1219170" rtl="0" algn="l">
              <a:lnSpc>
                <a:spcPct val="100000"/>
              </a:lnSpc>
              <a:spcBef>
                <a:spcPts val="800"/>
              </a:spcBef>
              <a:spcAft>
                <a:spcPts val="0"/>
              </a:spcAft>
              <a:buClr>
                <a:schemeClr val="dk1"/>
              </a:buClr>
              <a:buSzPts val="1400"/>
              <a:buChar char="•"/>
            </a:pPr>
            <a:r>
              <a:rPr lang="en-US">
                <a:latin typeface="Arial"/>
                <a:ea typeface="Arial"/>
                <a:cs typeface="Arial"/>
                <a:sym typeface="Arial"/>
              </a:rPr>
              <a:t>E.g., ““This patient does not have chronic pain” (</a:t>
            </a:r>
            <a:r>
              <a:rPr lang="en-US">
                <a:solidFill>
                  <a:schemeClr val="accent1"/>
                </a:solidFill>
                <a:latin typeface="Arial"/>
                <a:ea typeface="Arial"/>
                <a:cs typeface="Arial"/>
                <a:sym typeface="Arial"/>
              </a:rPr>
              <a:t>Chronic pain: no</a:t>
            </a:r>
            <a:r>
              <a:rPr lang="en-US">
                <a:latin typeface="Arial"/>
                <a:ea typeface="Arial"/>
                <a:cs typeface="Arial"/>
                <a:sym typeface="Arial"/>
              </a:rPr>
              <a:t>)</a:t>
            </a:r>
            <a:endParaRPr b="1">
              <a:latin typeface="Arial"/>
              <a:ea typeface="Arial"/>
              <a:cs typeface="Arial"/>
              <a:sym typeface="Arial"/>
            </a:endParaRPr>
          </a:p>
        </p:txBody>
      </p:sp>
      <p:pic>
        <p:nvPicPr>
          <p:cNvPr descr="Shape&#10;&#10;Description automatically generated with low confidence" id="656" name="Google Shape;656;p30"/>
          <p:cNvPicPr preferRelativeResize="0"/>
          <p:nvPr/>
        </p:nvPicPr>
        <p:blipFill rotWithShape="1">
          <a:blip r:embed="rId3">
            <a:alphaModFix/>
          </a:blip>
          <a:srcRect b="0" l="0" r="0" t="0"/>
          <a:stretch/>
        </p:blipFill>
        <p:spPr>
          <a:xfrm>
            <a:off x="5420677" y="5339985"/>
            <a:ext cx="1004888" cy="934547"/>
          </a:xfrm>
          <a:prstGeom prst="rect">
            <a:avLst/>
          </a:prstGeom>
          <a:noFill/>
          <a:ln>
            <a:noFill/>
          </a:ln>
        </p:spPr>
      </p:pic>
      <p:sp>
        <p:nvSpPr>
          <p:cNvPr id="657" name="Google Shape;657;p30"/>
          <p:cNvSpPr txBox="1"/>
          <p:nvPr/>
        </p:nvSpPr>
        <p:spPr>
          <a:xfrm>
            <a:off x="5243375" y="6216803"/>
            <a:ext cx="1490152"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NLP system</a:t>
            </a:r>
            <a:endParaRPr sz="1867">
              <a:solidFill>
                <a:srgbClr val="000000"/>
              </a:solidFill>
              <a:latin typeface="Arial"/>
              <a:ea typeface="Arial"/>
              <a:cs typeface="Arial"/>
              <a:sym typeface="Arial"/>
            </a:endParaRPr>
          </a:p>
        </p:txBody>
      </p:sp>
      <p:pic>
        <p:nvPicPr>
          <p:cNvPr descr="Shape&#10;&#10;Description automatically generated with medium confidence" id="658" name="Google Shape;658;p30"/>
          <p:cNvPicPr preferRelativeResize="0"/>
          <p:nvPr/>
        </p:nvPicPr>
        <p:blipFill rotWithShape="1">
          <a:blip r:embed="rId4">
            <a:alphaModFix/>
          </a:blip>
          <a:srcRect b="0" l="0" r="0" t="0"/>
          <a:stretch/>
        </p:blipFill>
        <p:spPr>
          <a:xfrm>
            <a:off x="5547677" y="4019969"/>
            <a:ext cx="750888" cy="843695"/>
          </a:xfrm>
          <a:prstGeom prst="rect">
            <a:avLst/>
          </a:prstGeom>
          <a:noFill/>
          <a:ln>
            <a:noFill/>
          </a:ln>
        </p:spPr>
      </p:pic>
      <p:sp>
        <p:nvSpPr>
          <p:cNvPr id="659" name="Google Shape;659;p30"/>
          <p:cNvSpPr/>
          <p:nvPr/>
        </p:nvSpPr>
        <p:spPr>
          <a:xfrm>
            <a:off x="8143327" y="5097886"/>
            <a:ext cx="365760" cy="202071"/>
          </a:xfrm>
          <a:prstGeom prst="rightArrow">
            <a:avLst>
              <a:gd fmla="val 50000" name="adj1"/>
              <a:gd fmla="val 50000" name="adj2"/>
            </a:avLst>
          </a:prstGeom>
          <a:solidFill>
            <a:schemeClr val="accent1"/>
          </a:solidFill>
          <a:ln cap="flat" cmpd="sng" w="25400">
            <a:solidFill>
              <a:srgbClr val="94252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60" name="Google Shape;660;p30"/>
          <p:cNvSpPr txBox="1"/>
          <p:nvPr/>
        </p:nvSpPr>
        <p:spPr>
          <a:xfrm>
            <a:off x="5123019" y="4792801"/>
            <a:ext cx="1733808"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Gold Standard</a:t>
            </a:r>
            <a:endParaRPr sz="1867">
              <a:solidFill>
                <a:srgbClr val="000000"/>
              </a:solidFill>
              <a:latin typeface="Arial"/>
              <a:ea typeface="Arial"/>
              <a:cs typeface="Arial"/>
              <a:sym typeface="Arial"/>
            </a:endParaRPr>
          </a:p>
        </p:txBody>
      </p:sp>
      <p:pic>
        <p:nvPicPr>
          <p:cNvPr descr="Shape&#10;&#10;Description automatically generated with medium confidence" id="661" name="Google Shape;661;p30"/>
          <p:cNvPicPr preferRelativeResize="0"/>
          <p:nvPr/>
        </p:nvPicPr>
        <p:blipFill rotWithShape="1">
          <a:blip r:embed="rId5">
            <a:alphaModFix/>
          </a:blip>
          <a:srcRect b="0" l="0" r="0" t="0"/>
          <a:stretch/>
        </p:blipFill>
        <p:spPr>
          <a:xfrm>
            <a:off x="9005093" y="4386337"/>
            <a:ext cx="750889" cy="863091"/>
          </a:xfrm>
          <a:prstGeom prst="rect">
            <a:avLst/>
          </a:prstGeom>
          <a:noFill/>
          <a:ln>
            <a:noFill/>
          </a:ln>
        </p:spPr>
      </p:pic>
      <p:grpSp>
        <p:nvGrpSpPr>
          <p:cNvPr id="662" name="Google Shape;662;p30"/>
          <p:cNvGrpSpPr/>
          <p:nvPr/>
        </p:nvGrpSpPr>
        <p:grpSpPr>
          <a:xfrm>
            <a:off x="1960584" y="5363217"/>
            <a:ext cx="553032" cy="768396"/>
            <a:chOff x="3328988" y="2120901"/>
            <a:chExt cx="330200" cy="458788"/>
          </a:xfrm>
        </p:grpSpPr>
        <p:sp>
          <p:nvSpPr>
            <p:cNvPr id="663" name="Google Shape;663;p30"/>
            <p:cNvSpPr/>
            <p:nvPr/>
          </p:nvSpPr>
          <p:spPr>
            <a:xfrm>
              <a:off x="3328988" y="2120901"/>
              <a:ext cx="330200" cy="458788"/>
            </a:xfrm>
            <a:custGeom>
              <a:rect b="b" l="l" r="r" t="t"/>
              <a:pathLst>
                <a:path extrusionOk="0" h="122" w="88">
                  <a:moveTo>
                    <a:pt x="84" y="18"/>
                  </a:moveTo>
                  <a:cubicBezTo>
                    <a:pt x="72" y="18"/>
                    <a:pt x="72" y="18"/>
                    <a:pt x="72" y="18"/>
                  </a:cubicBezTo>
                  <a:cubicBezTo>
                    <a:pt x="72" y="10"/>
                    <a:pt x="72" y="10"/>
                    <a:pt x="72" y="10"/>
                  </a:cubicBezTo>
                  <a:cubicBezTo>
                    <a:pt x="58" y="10"/>
                    <a:pt x="58" y="10"/>
                    <a:pt x="58" y="10"/>
                  </a:cubicBezTo>
                  <a:cubicBezTo>
                    <a:pt x="53" y="2"/>
                    <a:pt x="44" y="0"/>
                    <a:pt x="36" y="4"/>
                  </a:cubicBezTo>
                  <a:cubicBezTo>
                    <a:pt x="34" y="5"/>
                    <a:pt x="32" y="7"/>
                    <a:pt x="30" y="10"/>
                  </a:cubicBezTo>
                  <a:cubicBezTo>
                    <a:pt x="16" y="10"/>
                    <a:pt x="16" y="10"/>
                    <a:pt x="16" y="10"/>
                  </a:cubicBezTo>
                  <a:cubicBezTo>
                    <a:pt x="16" y="18"/>
                    <a:pt x="16" y="18"/>
                    <a:pt x="16" y="18"/>
                  </a:cubicBezTo>
                  <a:cubicBezTo>
                    <a:pt x="0" y="18"/>
                    <a:pt x="0" y="18"/>
                    <a:pt x="0" y="18"/>
                  </a:cubicBezTo>
                  <a:cubicBezTo>
                    <a:pt x="0" y="122"/>
                    <a:pt x="0" y="122"/>
                    <a:pt x="0" y="122"/>
                  </a:cubicBezTo>
                  <a:cubicBezTo>
                    <a:pt x="88" y="122"/>
                    <a:pt x="88" y="122"/>
                    <a:pt x="88" y="122"/>
                  </a:cubicBezTo>
                  <a:cubicBezTo>
                    <a:pt x="88" y="18"/>
                    <a:pt x="88" y="18"/>
                    <a:pt x="88" y="18"/>
                  </a:cubicBezTo>
                  <a:lnTo>
                    <a:pt x="84" y="18"/>
                  </a:lnTo>
                  <a:close/>
                  <a:moveTo>
                    <a:pt x="28" y="18"/>
                  </a:moveTo>
                  <a:cubicBezTo>
                    <a:pt x="36" y="18"/>
                    <a:pt x="36" y="18"/>
                    <a:pt x="36" y="18"/>
                  </a:cubicBezTo>
                  <a:cubicBezTo>
                    <a:pt x="36" y="13"/>
                    <a:pt x="39" y="10"/>
                    <a:pt x="44" y="10"/>
                  </a:cubicBezTo>
                  <a:cubicBezTo>
                    <a:pt x="48" y="10"/>
                    <a:pt x="52" y="13"/>
                    <a:pt x="52" y="18"/>
                  </a:cubicBezTo>
                  <a:cubicBezTo>
                    <a:pt x="64" y="18"/>
                    <a:pt x="64" y="18"/>
                    <a:pt x="64" y="18"/>
                  </a:cubicBezTo>
                  <a:cubicBezTo>
                    <a:pt x="64" y="26"/>
                    <a:pt x="64" y="26"/>
                    <a:pt x="64" y="26"/>
                  </a:cubicBezTo>
                  <a:cubicBezTo>
                    <a:pt x="24" y="26"/>
                    <a:pt x="24" y="26"/>
                    <a:pt x="24" y="26"/>
                  </a:cubicBezTo>
                  <a:cubicBezTo>
                    <a:pt x="24" y="18"/>
                    <a:pt x="24" y="18"/>
                    <a:pt x="24" y="18"/>
                  </a:cubicBezTo>
                  <a:lnTo>
                    <a:pt x="28" y="18"/>
                  </a:lnTo>
                  <a:close/>
                  <a:moveTo>
                    <a:pt x="8" y="114"/>
                  </a:moveTo>
                  <a:cubicBezTo>
                    <a:pt x="8" y="26"/>
                    <a:pt x="8" y="26"/>
                    <a:pt x="8" y="26"/>
                  </a:cubicBezTo>
                  <a:cubicBezTo>
                    <a:pt x="16" y="26"/>
                    <a:pt x="16" y="26"/>
                    <a:pt x="16" y="26"/>
                  </a:cubicBezTo>
                  <a:cubicBezTo>
                    <a:pt x="16" y="34"/>
                    <a:pt x="16" y="34"/>
                    <a:pt x="16" y="34"/>
                  </a:cubicBezTo>
                  <a:cubicBezTo>
                    <a:pt x="72" y="34"/>
                    <a:pt x="72" y="34"/>
                    <a:pt x="72" y="34"/>
                  </a:cubicBezTo>
                  <a:cubicBezTo>
                    <a:pt x="72" y="26"/>
                    <a:pt x="72" y="26"/>
                    <a:pt x="72" y="26"/>
                  </a:cubicBezTo>
                  <a:cubicBezTo>
                    <a:pt x="80" y="26"/>
                    <a:pt x="80" y="26"/>
                    <a:pt x="80" y="26"/>
                  </a:cubicBezTo>
                  <a:cubicBezTo>
                    <a:pt x="80" y="114"/>
                    <a:pt x="80" y="114"/>
                    <a:pt x="80" y="114"/>
                  </a:cubicBezTo>
                  <a:lnTo>
                    <a:pt x="8" y="1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64" name="Google Shape;664;p30"/>
            <p:cNvSpPr/>
            <p:nvPr/>
          </p:nvSpPr>
          <p:spPr>
            <a:xfrm>
              <a:off x="3403601" y="2459038"/>
              <a:ext cx="179388" cy="301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65" name="Google Shape;665;p30"/>
            <p:cNvSpPr/>
            <p:nvPr/>
          </p:nvSpPr>
          <p:spPr>
            <a:xfrm>
              <a:off x="3403601" y="2384426"/>
              <a:ext cx="104775" cy="301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66" name="Google Shape;666;p30"/>
            <p:cNvSpPr/>
            <p:nvPr/>
          </p:nvSpPr>
          <p:spPr>
            <a:xfrm>
              <a:off x="3403601" y="2308226"/>
              <a:ext cx="134938" cy="301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667" name="Google Shape;667;p30"/>
          <p:cNvSpPr txBox="1"/>
          <p:nvPr/>
        </p:nvSpPr>
        <p:spPr>
          <a:xfrm>
            <a:off x="1643803" y="6166337"/>
            <a:ext cx="1592744"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Rule sets/ML</a:t>
            </a:r>
            <a:endParaRPr sz="1867">
              <a:solidFill>
                <a:srgbClr val="000000"/>
              </a:solidFill>
              <a:latin typeface="Arial"/>
              <a:ea typeface="Arial"/>
              <a:cs typeface="Arial"/>
              <a:sym typeface="Arial"/>
            </a:endParaRPr>
          </a:p>
        </p:txBody>
      </p:sp>
      <p:pic>
        <p:nvPicPr>
          <p:cNvPr descr="Shape&#10;&#10;Description automatically generated with low confidence" id="668" name="Google Shape;668;p30"/>
          <p:cNvPicPr preferRelativeResize="0"/>
          <p:nvPr/>
        </p:nvPicPr>
        <p:blipFill rotWithShape="1">
          <a:blip r:embed="rId6">
            <a:alphaModFix/>
          </a:blip>
          <a:srcRect b="0" l="0" r="0" t="0"/>
          <a:stretch/>
        </p:blipFill>
        <p:spPr>
          <a:xfrm>
            <a:off x="1808005" y="4033088"/>
            <a:ext cx="1034323" cy="749883"/>
          </a:xfrm>
          <a:prstGeom prst="rect">
            <a:avLst/>
          </a:prstGeom>
          <a:noFill/>
          <a:ln>
            <a:noFill/>
          </a:ln>
        </p:spPr>
      </p:pic>
      <p:sp>
        <p:nvSpPr>
          <p:cNvPr id="669" name="Google Shape;669;p30"/>
          <p:cNvSpPr txBox="1"/>
          <p:nvPr/>
        </p:nvSpPr>
        <p:spPr>
          <a:xfrm>
            <a:off x="1529999" y="4762105"/>
            <a:ext cx="1631216"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Chart Review</a:t>
            </a:r>
            <a:endParaRPr sz="1867">
              <a:solidFill>
                <a:srgbClr val="000000"/>
              </a:solidFill>
              <a:latin typeface="Arial"/>
              <a:ea typeface="Arial"/>
              <a:cs typeface="Arial"/>
              <a:sym typeface="Arial"/>
            </a:endParaRPr>
          </a:p>
        </p:txBody>
      </p:sp>
      <p:sp>
        <p:nvSpPr>
          <p:cNvPr id="670" name="Google Shape;670;p30"/>
          <p:cNvSpPr txBox="1"/>
          <p:nvPr/>
        </p:nvSpPr>
        <p:spPr>
          <a:xfrm>
            <a:off x="8738165" y="5223107"/>
            <a:ext cx="1323439" cy="677054"/>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Evaluation</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00">
                <a:solidFill>
                  <a:srgbClr val="000000"/>
                </a:solidFill>
                <a:latin typeface="Arial"/>
                <a:ea typeface="Arial"/>
                <a:cs typeface="Arial"/>
                <a:sym typeface="Arial"/>
              </a:rPr>
              <a:t>Statistics</a:t>
            </a:r>
            <a:endParaRPr sz="1867">
              <a:solidFill>
                <a:srgbClr val="000000"/>
              </a:solidFill>
              <a:latin typeface="Arial"/>
              <a:ea typeface="Arial"/>
              <a:cs typeface="Arial"/>
              <a:sym typeface="Arial"/>
            </a:endParaRPr>
          </a:p>
        </p:txBody>
      </p:sp>
      <p:sp>
        <p:nvSpPr>
          <p:cNvPr id="671" name="Google Shape;671;p30"/>
          <p:cNvSpPr/>
          <p:nvPr/>
        </p:nvSpPr>
        <p:spPr>
          <a:xfrm>
            <a:off x="3841416" y="4441817"/>
            <a:ext cx="365760" cy="202071"/>
          </a:xfrm>
          <a:prstGeom prst="rightArrow">
            <a:avLst>
              <a:gd fmla="val 50000" name="adj1"/>
              <a:gd fmla="val 50000" name="adj2"/>
            </a:avLst>
          </a:prstGeom>
          <a:solidFill>
            <a:schemeClr val="accent1"/>
          </a:solidFill>
          <a:ln cap="flat" cmpd="sng" w="25400">
            <a:solidFill>
              <a:srgbClr val="94252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72" name="Google Shape;672;p30"/>
          <p:cNvSpPr/>
          <p:nvPr/>
        </p:nvSpPr>
        <p:spPr>
          <a:xfrm>
            <a:off x="3834760" y="5802246"/>
            <a:ext cx="365760" cy="202071"/>
          </a:xfrm>
          <a:prstGeom prst="rightArrow">
            <a:avLst>
              <a:gd fmla="val 50000" name="adj1"/>
              <a:gd fmla="val 50000" name="adj2"/>
            </a:avLst>
          </a:prstGeom>
          <a:solidFill>
            <a:schemeClr val="accent1"/>
          </a:solidFill>
          <a:ln cap="flat" cmpd="sng" w="25400">
            <a:solidFill>
              <a:srgbClr val="94252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73" name="Google Shape;673;p30"/>
          <p:cNvSpPr/>
          <p:nvPr/>
        </p:nvSpPr>
        <p:spPr>
          <a:xfrm>
            <a:off x="1520677" y="3905631"/>
            <a:ext cx="5274595" cy="1310467"/>
          </a:xfrm>
          <a:prstGeom prst="roundRect">
            <a:avLst>
              <a:gd fmla="val 16667" name="adj"/>
            </a:avLst>
          </a:prstGeom>
          <a:noFill/>
          <a:ln cap="flat" cmpd="sng" w="25400">
            <a:solidFill>
              <a:srgbClr val="94252B"/>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74" name="Google Shape;674;p30"/>
          <p:cNvSpPr/>
          <p:nvPr/>
        </p:nvSpPr>
        <p:spPr>
          <a:xfrm>
            <a:off x="1524009" y="5328647"/>
            <a:ext cx="5274595" cy="1207024"/>
          </a:xfrm>
          <a:prstGeom prst="roundRect">
            <a:avLst>
              <a:gd fmla="val 16667" name="adj"/>
            </a:avLst>
          </a:prstGeom>
          <a:noFill/>
          <a:ln cap="flat" cmpd="sng" w="25400">
            <a:solidFill>
              <a:srgbClr val="94252B"/>
            </a:solidFill>
            <a:prstDash val="dash"/>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75" name="Google Shape;675;p30"/>
          <p:cNvSpPr txBox="1"/>
          <p:nvPr/>
        </p:nvSpPr>
        <p:spPr>
          <a:xfrm>
            <a:off x="3159178" y="3979884"/>
            <a:ext cx="2157001"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Corpus Annotation</a:t>
            </a:r>
            <a:endParaRPr sz="1867">
              <a:solidFill>
                <a:srgbClr val="000000"/>
              </a:solidFill>
              <a:latin typeface="Arial"/>
              <a:ea typeface="Arial"/>
              <a:cs typeface="Arial"/>
              <a:sym typeface="Arial"/>
            </a:endParaRPr>
          </a:p>
        </p:txBody>
      </p:sp>
      <p:sp>
        <p:nvSpPr>
          <p:cNvPr id="676" name="Google Shape;676;p30"/>
          <p:cNvSpPr txBox="1"/>
          <p:nvPr/>
        </p:nvSpPr>
        <p:spPr>
          <a:xfrm rot="5400000">
            <a:off x="6571460" y="5121208"/>
            <a:ext cx="1490152" cy="400055"/>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Comparison</a:t>
            </a:r>
            <a:endParaRPr sz="1867">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1"/>
          <p:cNvSpPr txBox="1"/>
          <p:nvPr>
            <p:ph idx="1" type="body"/>
          </p:nvPr>
        </p:nvSpPr>
        <p:spPr>
          <a:xfrm>
            <a:off x="855457" y="1060587"/>
            <a:ext cx="9999000" cy="438900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lang="en-US" sz="2000"/>
              <a:t>Three major approaches: rule-based, statistical machine learning (traditional ML and deep learning) and hybrid</a:t>
            </a:r>
            <a:endParaRPr/>
          </a:p>
          <a:p>
            <a:pPr indent="-304791" lvl="0" marL="609585" rtl="0" algn="l">
              <a:lnSpc>
                <a:spcPct val="100000"/>
              </a:lnSpc>
              <a:spcBef>
                <a:spcPts val="1600"/>
              </a:spcBef>
              <a:spcAft>
                <a:spcPts val="0"/>
              </a:spcAft>
              <a:buClr>
                <a:schemeClr val="dk1"/>
              </a:buClr>
              <a:buSzPts val="1400"/>
              <a:buNone/>
            </a:pPr>
            <a:r>
              <a:t/>
            </a:r>
            <a:endParaRPr sz="2000"/>
          </a:p>
        </p:txBody>
      </p:sp>
      <p:pic>
        <p:nvPicPr>
          <p:cNvPr id="682" name="Google Shape;682;p31"/>
          <p:cNvPicPr preferRelativeResize="0"/>
          <p:nvPr/>
        </p:nvPicPr>
        <p:blipFill rotWithShape="1">
          <a:blip r:embed="rId3">
            <a:alphaModFix/>
          </a:blip>
          <a:srcRect b="0" l="0" r="0" t="0"/>
          <a:stretch/>
        </p:blipFill>
        <p:spPr>
          <a:xfrm>
            <a:off x="855456" y="2059748"/>
            <a:ext cx="10587165" cy="3827117"/>
          </a:xfrm>
          <a:prstGeom prst="rect">
            <a:avLst/>
          </a:prstGeom>
          <a:noFill/>
          <a:ln>
            <a:noFill/>
          </a:ln>
        </p:spPr>
      </p:pic>
      <p:sp>
        <p:nvSpPr>
          <p:cNvPr id="683" name="Google Shape;683;p31"/>
          <p:cNvSpPr txBox="1"/>
          <p:nvPr>
            <p:ph type="title"/>
          </p:nvPr>
        </p:nvSpPr>
        <p:spPr>
          <a:xfrm>
            <a:off x="729440" y="417855"/>
            <a:ext cx="9036800"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NLP system development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2"/>
          <p:cNvSpPr txBox="1"/>
          <p:nvPr>
            <p:ph idx="1" type="body"/>
          </p:nvPr>
        </p:nvSpPr>
        <p:spPr>
          <a:xfrm>
            <a:off x="729440" y="1109869"/>
            <a:ext cx="10001525" cy="438912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lang="en-US" sz="2133"/>
              <a:t>Evaluation level: patient level, document level, concept level, or episode level </a:t>
            </a:r>
            <a:endParaRPr sz="2133"/>
          </a:p>
          <a:p>
            <a:pPr indent="-304791" lvl="0" marL="609585" rtl="0" algn="l">
              <a:lnSpc>
                <a:spcPct val="100000"/>
              </a:lnSpc>
              <a:spcBef>
                <a:spcPts val="1600"/>
              </a:spcBef>
              <a:spcAft>
                <a:spcPts val="0"/>
              </a:spcAft>
              <a:buClr>
                <a:schemeClr val="dk1"/>
              </a:buClr>
              <a:buSzPts val="1400"/>
              <a:buNone/>
            </a:pPr>
            <a:r>
              <a:rPr lang="en-US" sz="2133"/>
              <a:t>Confusion matrix or a contingency table</a:t>
            </a:r>
            <a:endParaRPr sz="2133"/>
          </a:p>
          <a:p>
            <a:pPr indent="-304791" lvl="0" marL="609585" rtl="0" algn="l">
              <a:lnSpc>
                <a:spcPct val="100000"/>
              </a:lnSpc>
              <a:spcBef>
                <a:spcPts val="1600"/>
              </a:spcBef>
              <a:spcAft>
                <a:spcPts val="0"/>
              </a:spcAft>
              <a:buClr>
                <a:schemeClr val="dk1"/>
              </a:buClr>
              <a:buSzPts val="1400"/>
              <a:buNone/>
            </a:pPr>
            <a:r>
              <a:rPr lang="en-US" sz="2133"/>
              <a:t>Common evaluation metrics for NLP: f1-score, sensitivity, specificity, precision, negative predictive value</a:t>
            </a:r>
            <a:endParaRPr sz="2133"/>
          </a:p>
          <a:p>
            <a:pPr indent="-304791" lvl="0" marL="609585" rtl="0" algn="l">
              <a:lnSpc>
                <a:spcPct val="100000"/>
              </a:lnSpc>
              <a:spcBef>
                <a:spcPts val="1600"/>
              </a:spcBef>
              <a:spcAft>
                <a:spcPts val="0"/>
              </a:spcAft>
              <a:buClr>
                <a:schemeClr val="dk1"/>
              </a:buClr>
              <a:buSzPts val="1400"/>
              <a:buNone/>
            </a:pPr>
            <a:r>
              <a:rPr lang="en-US" sz="2133"/>
              <a:t>Additional consideration:</a:t>
            </a:r>
            <a:endParaRPr sz="2133"/>
          </a:p>
          <a:p>
            <a:pPr indent="-423323" lvl="1" marL="1219170" rtl="0" algn="l">
              <a:lnSpc>
                <a:spcPct val="100000"/>
              </a:lnSpc>
              <a:spcBef>
                <a:spcPts val="800"/>
              </a:spcBef>
              <a:spcAft>
                <a:spcPts val="0"/>
              </a:spcAft>
              <a:buClr>
                <a:schemeClr val="dk1"/>
              </a:buClr>
              <a:buSzPts val="1400"/>
              <a:buChar char="•"/>
            </a:pPr>
            <a:r>
              <a:rPr lang="en-US" sz="1600">
                <a:latin typeface="Arial"/>
                <a:ea typeface="Arial"/>
                <a:cs typeface="Arial"/>
                <a:sym typeface="Arial"/>
              </a:rPr>
              <a:t>Robustness (e.g., whether the performance can remain stable over time)</a:t>
            </a:r>
            <a:endParaRPr sz="1600">
              <a:latin typeface="Arial"/>
              <a:ea typeface="Arial"/>
              <a:cs typeface="Arial"/>
              <a:sym typeface="Arial"/>
            </a:endParaRPr>
          </a:p>
          <a:p>
            <a:pPr indent="-423323" lvl="1" marL="1219170" rtl="0" algn="l">
              <a:lnSpc>
                <a:spcPct val="100000"/>
              </a:lnSpc>
              <a:spcBef>
                <a:spcPts val="800"/>
              </a:spcBef>
              <a:spcAft>
                <a:spcPts val="0"/>
              </a:spcAft>
              <a:buClr>
                <a:schemeClr val="dk1"/>
              </a:buClr>
              <a:buSzPts val="1400"/>
              <a:buChar char="•"/>
            </a:pPr>
            <a:r>
              <a:rPr lang="en-US" sz="1600">
                <a:latin typeface="Arial"/>
                <a:ea typeface="Arial"/>
                <a:cs typeface="Arial"/>
                <a:sym typeface="Arial"/>
              </a:rPr>
              <a:t>Portability and generalizability (inter- vs. intra-institutional)</a:t>
            </a:r>
            <a:endParaRPr sz="1600">
              <a:latin typeface="Arial"/>
              <a:ea typeface="Arial"/>
              <a:cs typeface="Arial"/>
              <a:sym typeface="Arial"/>
            </a:endParaRPr>
          </a:p>
          <a:p>
            <a:pPr indent="-423323" lvl="1" marL="1219170" rtl="0" algn="l">
              <a:lnSpc>
                <a:spcPct val="100000"/>
              </a:lnSpc>
              <a:spcBef>
                <a:spcPts val="800"/>
              </a:spcBef>
              <a:spcAft>
                <a:spcPts val="0"/>
              </a:spcAft>
              <a:buClr>
                <a:schemeClr val="dk1"/>
              </a:buClr>
              <a:buSzPts val="1400"/>
              <a:buChar char="•"/>
            </a:pPr>
            <a:r>
              <a:rPr lang="en-US" sz="1600">
                <a:latin typeface="Arial"/>
                <a:ea typeface="Arial"/>
                <a:cs typeface="Arial"/>
                <a:sym typeface="Arial"/>
              </a:rPr>
              <a:t>Reproducibility, transparency and explainability</a:t>
            </a:r>
            <a:endParaRPr sz="1600">
              <a:latin typeface="Arial"/>
              <a:ea typeface="Arial"/>
              <a:cs typeface="Arial"/>
              <a:sym typeface="Arial"/>
            </a:endParaRPr>
          </a:p>
          <a:p>
            <a:pPr indent="-423323" lvl="1" marL="1219170" rtl="0" algn="l">
              <a:lnSpc>
                <a:spcPct val="100000"/>
              </a:lnSpc>
              <a:spcBef>
                <a:spcPts val="800"/>
              </a:spcBef>
              <a:spcAft>
                <a:spcPts val="0"/>
              </a:spcAft>
              <a:buClr>
                <a:schemeClr val="dk1"/>
              </a:buClr>
              <a:buSzPts val="1400"/>
              <a:buChar char="•"/>
            </a:pPr>
            <a:r>
              <a:rPr lang="en-US" sz="1600">
                <a:latin typeface="Arial"/>
                <a:ea typeface="Arial"/>
                <a:cs typeface="Arial"/>
                <a:sym typeface="Arial"/>
              </a:rPr>
              <a:t>Performance bias/AI bias</a:t>
            </a:r>
            <a:endParaRPr sz="1600">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sz="2133"/>
          </a:p>
          <a:p>
            <a:pPr indent="-304791" lvl="0" marL="609585" rtl="0" algn="l">
              <a:lnSpc>
                <a:spcPct val="100000"/>
              </a:lnSpc>
              <a:spcBef>
                <a:spcPts val="1600"/>
              </a:spcBef>
              <a:spcAft>
                <a:spcPts val="0"/>
              </a:spcAft>
              <a:buClr>
                <a:schemeClr val="dk1"/>
              </a:buClr>
              <a:buSzPts val="1400"/>
              <a:buNone/>
            </a:pPr>
            <a:r>
              <a:t/>
            </a:r>
            <a:endParaRPr sz="2133"/>
          </a:p>
        </p:txBody>
      </p:sp>
      <p:sp>
        <p:nvSpPr>
          <p:cNvPr id="689" name="Google Shape;689;p32"/>
          <p:cNvSpPr txBox="1"/>
          <p:nvPr>
            <p:ph type="title"/>
          </p:nvPr>
        </p:nvSpPr>
        <p:spPr>
          <a:xfrm>
            <a:off x="729440" y="417855"/>
            <a:ext cx="9036800"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NLP evaluation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3"/>
          <p:cNvSpPr txBox="1"/>
          <p:nvPr>
            <p:ph type="title"/>
          </p:nvPr>
        </p:nvSpPr>
        <p:spPr>
          <a:xfrm>
            <a:off x="730307" y="404061"/>
            <a:ext cx="9045200"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Case study - introduction and overview</a:t>
            </a:r>
            <a:endParaRPr/>
          </a:p>
        </p:txBody>
      </p:sp>
      <p:sp>
        <p:nvSpPr>
          <p:cNvPr id="695" name="Google Shape;695;p33"/>
          <p:cNvSpPr txBox="1"/>
          <p:nvPr>
            <p:ph idx="1" type="body"/>
          </p:nvPr>
        </p:nvSpPr>
        <p:spPr>
          <a:xfrm>
            <a:off x="729436" y="1252341"/>
            <a:ext cx="10741811" cy="4761281"/>
          </a:xfrm>
          <a:prstGeom prst="rect">
            <a:avLst/>
          </a:prstGeom>
          <a:noFill/>
          <a:ln>
            <a:noFill/>
          </a:ln>
        </p:spPr>
        <p:txBody>
          <a:bodyPr anchorCtr="0" anchor="t" bIns="0" lIns="0" spcFirstLastPara="1" rIns="0" wrap="square" tIns="0">
            <a:noAutofit/>
          </a:bodyPr>
          <a:lstStyle/>
          <a:p>
            <a:pPr indent="0" lvl="0" marL="186262" rtl="0" algn="l">
              <a:lnSpc>
                <a:spcPct val="100000"/>
              </a:lnSpc>
              <a:spcBef>
                <a:spcPts val="0"/>
              </a:spcBef>
              <a:spcAft>
                <a:spcPts val="0"/>
              </a:spcAft>
              <a:buClr>
                <a:schemeClr val="dk1"/>
              </a:buClr>
              <a:buSzPts val="1400"/>
              <a:buNone/>
            </a:pPr>
            <a:r>
              <a:t/>
            </a:r>
            <a:endParaRPr sz="2300"/>
          </a:p>
          <a:p>
            <a:pPr indent="-480473" lvl="0" marL="609585" rtl="0" algn="l">
              <a:lnSpc>
                <a:spcPct val="100000"/>
              </a:lnSpc>
              <a:spcBef>
                <a:spcPts val="0"/>
              </a:spcBef>
              <a:spcAft>
                <a:spcPts val="0"/>
              </a:spcAft>
              <a:buClr>
                <a:schemeClr val="dk1"/>
              </a:buClr>
              <a:buSzPts val="2300"/>
              <a:buFont typeface="Calibri"/>
              <a:buChar char="●"/>
            </a:pPr>
            <a:r>
              <a:rPr lang="en-US" sz="2300"/>
              <a:t>Adverse events of COVID-19 vaccines</a:t>
            </a:r>
            <a:endParaRPr sz="2300"/>
          </a:p>
          <a:p>
            <a:pPr indent="-480473" lvl="0" marL="1219170" rtl="0" algn="l">
              <a:lnSpc>
                <a:spcPct val="100000"/>
              </a:lnSpc>
              <a:spcBef>
                <a:spcPts val="0"/>
              </a:spcBef>
              <a:spcAft>
                <a:spcPts val="0"/>
              </a:spcAft>
              <a:buClr>
                <a:schemeClr val="dk1"/>
              </a:buClr>
              <a:buSzPts val="2300"/>
              <a:buFont typeface="Calibri"/>
              <a:buChar char="●"/>
            </a:pPr>
            <a:r>
              <a:rPr lang="en-US" sz="2300"/>
              <a:t>Data sources</a:t>
            </a:r>
            <a:endParaRPr sz="2300"/>
          </a:p>
          <a:p>
            <a:pPr indent="-480473" lvl="1" marL="1828754"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Adverse events of COVID-19 vaccine from Vaccine Adverse Event Reporting System (VAERS)</a:t>
            </a:r>
            <a:endParaRPr sz="2300">
              <a:latin typeface="Calibri"/>
              <a:ea typeface="Calibri"/>
              <a:cs typeface="Calibri"/>
              <a:sym typeface="Calibri"/>
            </a:endParaRPr>
          </a:p>
          <a:p>
            <a:pPr indent="-480473" lvl="1" marL="1828754"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Public de-identified clinical data</a:t>
            </a:r>
            <a:endParaRPr sz="2300">
              <a:latin typeface="Calibri"/>
              <a:ea typeface="Calibri"/>
              <a:cs typeface="Calibri"/>
              <a:sym typeface="Calibri"/>
            </a:endParaRPr>
          </a:p>
          <a:p>
            <a:pPr indent="-480473" lvl="0" marL="1219170" rtl="0" algn="l">
              <a:lnSpc>
                <a:spcPct val="100000"/>
              </a:lnSpc>
              <a:spcBef>
                <a:spcPts val="0"/>
              </a:spcBef>
              <a:spcAft>
                <a:spcPts val="0"/>
              </a:spcAft>
              <a:buClr>
                <a:schemeClr val="dk1"/>
              </a:buClr>
              <a:buSzPts val="2300"/>
              <a:buFont typeface="Calibri"/>
              <a:buChar char="●"/>
            </a:pPr>
            <a:r>
              <a:rPr lang="en-US" sz="2300"/>
              <a:t>Tasks</a:t>
            </a:r>
            <a:endParaRPr sz="2300"/>
          </a:p>
          <a:p>
            <a:pPr indent="-480473" lvl="1" marL="1828754"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Name entity recognition  </a:t>
            </a:r>
            <a:endParaRPr sz="2300">
              <a:latin typeface="Calibri"/>
              <a:ea typeface="Calibri"/>
              <a:cs typeface="Calibri"/>
              <a:sym typeface="Calibri"/>
            </a:endParaRPr>
          </a:p>
          <a:p>
            <a:pPr indent="-480473" lvl="3" marL="2438339"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Fever, pain</a:t>
            </a:r>
            <a:endParaRPr sz="2300">
              <a:latin typeface="Calibri"/>
              <a:ea typeface="Calibri"/>
              <a:cs typeface="Calibri"/>
              <a:sym typeface="Calibri"/>
            </a:endParaRPr>
          </a:p>
          <a:p>
            <a:pPr indent="-480473" lvl="3" marL="2438339"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From annotation to implementation</a:t>
            </a:r>
            <a:endParaRPr sz="2300">
              <a:latin typeface="Calibri"/>
              <a:ea typeface="Calibri"/>
              <a:cs typeface="Calibri"/>
              <a:sym typeface="Calibri"/>
            </a:endParaRPr>
          </a:p>
          <a:p>
            <a:pPr indent="-480473" lvl="1" marL="1828754"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Relation annotation	</a:t>
            </a:r>
            <a:endParaRPr sz="2300">
              <a:latin typeface="Calibri"/>
              <a:ea typeface="Calibri"/>
              <a:cs typeface="Calibri"/>
              <a:sym typeface="Calibri"/>
            </a:endParaRPr>
          </a:p>
          <a:p>
            <a:pPr indent="-480473" lvl="3" marL="2438339" rtl="0" algn="l">
              <a:lnSpc>
                <a:spcPct val="100000"/>
              </a:lnSpc>
              <a:spcBef>
                <a:spcPts val="0"/>
              </a:spcBef>
              <a:spcAft>
                <a:spcPts val="0"/>
              </a:spcAft>
              <a:buClr>
                <a:schemeClr val="dk1"/>
              </a:buClr>
              <a:buSzPts val="2300"/>
              <a:buFont typeface="Calibri"/>
              <a:buChar char="•"/>
            </a:pPr>
            <a:r>
              <a:rPr lang="en-US" sz="2300">
                <a:latin typeface="Calibri"/>
                <a:ea typeface="Calibri"/>
                <a:cs typeface="Calibri"/>
                <a:sym typeface="Calibri"/>
              </a:rPr>
              <a:t>Pain + severity</a:t>
            </a:r>
            <a:endParaRPr sz="2300">
              <a:latin typeface="Calibri"/>
              <a:ea typeface="Calibri"/>
              <a:cs typeface="Calibri"/>
              <a:sym typeface="Calibri"/>
            </a:endParaRPr>
          </a:p>
          <a:p>
            <a:pPr indent="0" lvl="0" marL="1828754" rtl="0" algn="l">
              <a:lnSpc>
                <a:spcPct val="100000"/>
              </a:lnSpc>
              <a:spcBef>
                <a:spcPts val="0"/>
              </a:spcBef>
              <a:spcAft>
                <a:spcPts val="0"/>
              </a:spcAft>
              <a:buClr>
                <a:schemeClr val="dk1"/>
              </a:buClr>
              <a:buSzPts val="1400"/>
              <a:buNone/>
            </a:pPr>
            <a:r>
              <a:t/>
            </a:r>
            <a:endParaRPr sz="2300">
              <a:solidFill>
                <a:srgbClr val="292929"/>
              </a:solidFill>
              <a:highlight>
                <a:srgbClr val="FFFFFF"/>
              </a:highlight>
            </a:endParaRPr>
          </a:p>
          <a:p>
            <a:pPr indent="0" lvl="0" marL="609585" rtl="0" algn="l">
              <a:lnSpc>
                <a:spcPct val="100000"/>
              </a:lnSpc>
              <a:spcBef>
                <a:spcPts val="0"/>
              </a:spcBef>
              <a:spcAft>
                <a:spcPts val="0"/>
              </a:spcAft>
              <a:buClr>
                <a:schemeClr val="dk1"/>
              </a:buClr>
              <a:buSzPts val="1400"/>
              <a:buNone/>
            </a:pPr>
            <a:r>
              <a:t/>
            </a:r>
            <a:endParaRPr sz="2300"/>
          </a:p>
        </p:txBody>
      </p:sp>
      <p:sp>
        <p:nvSpPr>
          <p:cNvPr id="696" name="Google Shape;696;p33"/>
          <p:cNvSpPr txBox="1"/>
          <p:nvPr>
            <p:ph idx="12" type="sldNum"/>
          </p:nvPr>
        </p:nvSpPr>
        <p:spPr>
          <a:xfrm>
            <a:off x="8927855" y="6493423"/>
            <a:ext cx="2540000" cy="18466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lang="en-US"/>
              <a:t>‹#›</a:t>
            </a:fld>
            <a:endParaRPr sz="1333"/>
          </a:p>
        </p:txBody>
      </p:sp>
      <p:sp>
        <p:nvSpPr>
          <p:cNvPr id="697" name="Google Shape;697;p33"/>
          <p:cNvSpPr txBox="1"/>
          <p:nvPr>
            <p:ph idx="11" type="ftr"/>
          </p:nvPr>
        </p:nvSpPr>
        <p:spPr>
          <a:xfrm>
            <a:off x="728185" y="6493422"/>
            <a:ext cx="6705600" cy="13811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FFFFFF"/>
              </a:buClr>
              <a:buSzPts val="1400"/>
              <a:buFont typeface="Arial"/>
              <a:buNone/>
            </a:pPr>
            <a:r>
              <a:rPr lang="en-US"/>
              <a:t>AMIA 2021 Annual Symposium  |   amia.org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4"/>
          <p:cNvSpPr txBox="1"/>
          <p:nvPr>
            <p:ph idx="1" type="body"/>
          </p:nvPr>
        </p:nvSpPr>
        <p:spPr>
          <a:xfrm>
            <a:off x="973392" y="1590675"/>
            <a:ext cx="10001525" cy="438912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lang="en-US"/>
              <a:t>Link to Github: </a:t>
            </a:r>
            <a:r>
              <a:rPr lang="en-US" u="sng">
                <a:solidFill>
                  <a:schemeClr val="hlink"/>
                </a:solidFill>
                <a:hlinkClick r:id="rId3"/>
              </a:rPr>
              <a:t>https://github.com/OHNLP/AMIAISWorkshop2024</a:t>
            </a:r>
            <a:r>
              <a:rPr lang="en-US"/>
              <a:t> </a:t>
            </a:r>
            <a:endParaRPr/>
          </a:p>
          <a:p>
            <a:pPr indent="-304791" lvl="0" marL="609585" rtl="0" algn="l">
              <a:lnSpc>
                <a:spcPct val="100000"/>
              </a:lnSpc>
              <a:spcBef>
                <a:spcPts val="1600"/>
              </a:spcBef>
              <a:spcAft>
                <a:spcPts val="0"/>
              </a:spcAft>
              <a:buClr>
                <a:schemeClr val="dk1"/>
              </a:buClr>
              <a:buSzPts val="1400"/>
              <a:buNone/>
            </a:pPr>
            <a:r>
              <a:rPr lang="en-US"/>
              <a:t>Please download:</a:t>
            </a:r>
            <a:endParaRPr/>
          </a:p>
          <a:p>
            <a:pPr indent="-380990" lvl="0" marL="685783" rtl="0" algn="l">
              <a:lnSpc>
                <a:spcPct val="100000"/>
              </a:lnSpc>
              <a:spcBef>
                <a:spcPts val="1600"/>
              </a:spcBef>
              <a:spcAft>
                <a:spcPts val="0"/>
              </a:spcAft>
              <a:buClr>
                <a:schemeClr val="dk1"/>
              </a:buClr>
              <a:buSzPts val="1400"/>
              <a:buFont typeface="Arial"/>
              <a:buChar char="•"/>
            </a:pPr>
            <a:r>
              <a:rPr lang="en-US"/>
              <a:t>“Annotation Sample” that includes</a:t>
            </a:r>
            <a:endParaRPr/>
          </a:p>
          <a:p>
            <a:pPr indent="-203200" lvl="2" marL="1143000" rtl="0" algn="l">
              <a:lnSpc>
                <a:spcPct val="100000"/>
              </a:lnSpc>
              <a:spcBef>
                <a:spcPts val="1600"/>
              </a:spcBef>
              <a:spcAft>
                <a:spcPts val="0"/>
              </a:spcAft>
              <a:buClr>
                <a:schemeClr val="dk1"/>
              </a:buClr>
              <a:buSzPts val="1400"/>
              <a:buFont typeface="Arial"/>
              <a:buChar char="•"/>
            </a:pPr>
            <a:r>
              <a:rPr lang="en-US"/>
              <a:t>Schema</a:t>
            </a:r>
            <a:endParaRPr/>
          </a:p>
          <a:p>
            <a:pPr indent="-203200" lvl="2" marL="1143000" rtl="0" algn="l">
              <a:lnSpc>
                <a:spcPct val="100000"/>
              </a:lnSpc>
              <a:spcBef>
                <a:spcPts val="1600"/>
              </a:spcBef>
              <a:spcAft>
                <a:spcPts val="0"/>
              </a:spcAft>
              <a:buClr>
                <a:schemeClr val="dk1"/>
              </a:buClr>
              <a:buSzPts val="1400"/>
              <a:buFont typeface="Arial"/>
              <a:buChar char="•"/>
            </a:pPr>
            <a:r>
              <a:rPr lang="en-US"/>
              <a:t>Annotation Guideline</a:t>
            </a:r>
            <a:endParaRPr/>
          </a:p>
          <a:p>
            <a:pPr indent="-228600" lvl="2" marL="1143000" rtl="0" algn="l">
              <a:lnSpc>
                <a:spcPct val="100000"/>
              </a:lnSpc>
              <a:spcBef>
                <a:spcPts val="1600"/>
              </a:spcBef>
              <a:spcAft>
                <a:spcPts val="0"/>
              </a:spcAft>
              <a:buSzPts val="1800"/>
              <a:buChar char="•"/>
            </a:pPr>
            <a:r>
              <a:rPr lang="en-US"/>
              <a:t>raw_text</a:t>
            </a:r>
            <a:endParaRPr/>
          </a:p>
          <a:p>
            <a:pPr indent="-228600" lvl="2" marL="1143000" rtl="0" algn="l">
              <a:lnSpc>
                <a:spcPct val="100000"/>
              </a:lnSpc>
              <a:spcBef>
                <a:spcPts val="1600"/>
              </a:spcBef>
              <a:spcAft>
                <a:spcPts val="0"/>
              </a:spcAft>
              <a:buSzPts val="1800"/>
              <a:buChar char="•"/>
            </a:pPr>
            <a:r>
              <a:rPr lang="en-US"/>
              <a:t>MedTator annotation output example</a:t>
            </a:r>
            <a:endParaRPr/>
          </a:p>
          <a:p>
            <a:pPr indent="-304791" lvl="0" marL="609585" rtl="0" algn="l">
              <a:lnSpc>
                <a:spcPct val="100000"/>
              </a:lnSpc>
              <a:spcBef>
                <a:spcPts val="1600"/>
              </a:spcBef>
              <a:spcAft>
                <a:spcPts val="0"/>
              </a:spcAft>
              <a:buClr>
                <a:schemeClr val="dk1"/>
              </a:buClr>
              <a:buSzPts val="1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
          <p:cNvSpPr txBox="1"/>
          <p:nvPr>
            <p:ph type="ctrTitle"/>
          </p:nvPr>
        </p:nvSpPr>
        <p:spPr>
          <a:xfrm>
            <a:off x="563880" y="1122363"/>
            <a:ext cx="1106424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Introduction to Clinical NLP and the OHNLP Consortium</a:t>
            </a:r>
            <a:endParaRPr>
              <a:solidFill>
                <a:srgbClr val="000000"/>
              </a:solidFill>
              <a:latin typeface="Times"/>
              <a:ea typeface="Times"/>
              <a:cs typeface="Times"/>
              <a:sym typeface="Times"/>
            </a:endParaRPr>
          </a:p>
        </p:txBody>
      </p:sp>
      <p:sp>
        <p:nvSpPr>
          <p:cNvPr id="140" name="Google Shape;140;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rPr lang="en-US"/>
              <a:t>Hongfang Liu, PhD</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rPr lang="en-US"/>
              <a:t>Director, Center of Translational AI Excellence and Applications in Medicine</a:t>
            </a:r>
            <a:endParaRPr/>
          </a:p>
          <a:p>
            <a:pPr indent="0" lvl="0" marL="0" rtl="0" algn="ctr">
              <a:lnSpc>
                <a:spcPct val="90000"/>
              </a:lnSpc>
              <a:spcBef>
                <a:spcPts val="0"/>
              </a:spcBef>
              <a:spcAft>
                <a:spcPts val="0"/>
              </a:spcAft>
              <a:buClr>
                <a:schemeClr val="dk1"/>
              </a:buClr>
              <a:buSzPct val="100000"/>
              <a:buNone/>
            </a:pPr>
            <a:r>
              <a:rPr lang="en-US"/>
              <a:t>Vice President, Learning Health System</a:t>
            </a:r>
            <a:endParaRPr/>
          </a:p>
          <a:p>
            <a:pPr indent="0" lvl="0" marL="0" rtl="0" algn="ctr">
              <a:lnSpc>
                <a:spcPct val="90000"/>
              </a:lnSpc>
              <a:spcBef>
                <a:spcPts val="1000"/>
              </a:spcBef>
              <a:spcAft>
                <a:spcPts val="0"/>
              </a:spcAft>
              <a:buClr>
                <a:schemeClr val="dk1"/>
              </a:buClr>
              <a:buSzPct val="100000"/>
              <a:buNone/>
            </a:pPr>
            <a:r>
              <a:rPr lang="en-US"/>
              <a:t>University of Texas Health Science Center Houston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5"/>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Case study - introduction and overview</a:t>
            </a:r>
            <a:endParaRPr b="0"/>
          </a:p>
        </p:txBody>
      </p:sp>
      <p:sp>
        <p:nvSpPr>
          <p:cNvPr id="708" name="Google Shape;708;p35"/>
          <p:cNvSpPr/>
          <p:nvPr/>
        </p:nvSpPr>
        <p:spPr>
          <a:xfrm>
            <a:off x="272827" y="1456189"/>
            <a:ext cx="3626848" cy="2923823"/>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1) Fever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Definition: Elevated body temperature due to failed thermoregulation.|Hyperthermia is defined as a temperature greater than 37.5-38.3 degree celsius (100-101 degree Fahrenheit).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Definition reference: Human phenotype ontology (HPO)</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HPO code: HP:0001945</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rgbClr val="000000"/>
                </a:solidFill>
                <a:latin typeface="Arial"/>
                <a:ea typeface="Arial"/>
                <a:cs typeface="Arial"/>
                <a:sym typeface="Arial"/>
              </a:rPr>
              <a:t>Cross References:    UMLS:C0015967, SNOMEDCT_US:50177009, SNOMEDCT_US:386661006, MSH:D005334</a:t>
            </a:r>
            <a:endParaRPr b="1" sz="1400">
              <a:solidFill>
                <a:srgbClr val="000000"/>
              </a:solidFill>
              <a:latin typeface="Arial"/>
              <a:ea typeface="Arial"/>
              <a:cs typeface="Arial"/>
              <a:sym typeface="Arial"/>
            </a:endParaRPr>
          </a:p>
        </p:txBody>
      </p:sp>
      <p:sp>
        <p:nvSpPr>
          <p:cNvPr id="709" name="Google Shape;709;p35"/>
          <p:cNvSpPr/>
          <p:nvPr/>
        </p:nvSpPr>
        <p:spPr>
          <a:xfrm>
            <a:off x="7965311" y="2964387"/>
            <a:ext cx="380039" cy="297213"/>
          </a:xfrm>
          <a:prstGeom prst="rightArrow">
            <a:avLst>
              <a:gd fmla="val 50000" name="adj1"/>
              <a:gd fmla="val 50000" name="adj2"/>
            </a:avLst>
          </a:prstGeom>
          <a:no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710" name="Google Shape;710;p35"/>
          <p:cNvSpPr/>
          <p:nvPr/>
        </p:nvSpPr>
        <p:spPr>
          <a:xfrm>
            <a:off x="8459640" y="2227856"/>
            <a:ext cx="3274795" cy="1600384"/>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25" lIns="121900" spcFirstLastPara="1" rIns="121900" wrap="square" tIns="60925">
            <a:spAutoFit/>
          </a:bodyPr>
          <a:lstStyle/>
          <a:p>
            <a:pPr indent="0" lvl="0" marL="0" marR="0" rtl="0" algn="just">
              <a:spcBef>
                <a:spcPts val="0"/>
              </a:spcBef>
              <a:spcAft>
                <a:spcPts val="0"/>
              </a:spcAft>
              <a:buNone/>
            </a:pPr>
            <a:r>
              <a:rPr lang="en-US" sz="1600">
                <a:solidFill>
                  <a:srgbClr val="000000"/>
                </a:solidFill>
                <a:latin typeface="Arial"/>
                <a:ea typeface="Arial"/>
                <a:cs typeface="Arial"/>
                <a:sym typeface="Arial"/>
              </a:rPr>
              <a:t>Patient ID: 123123</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lang="en-US" sz="1600">
                <a:solidFill>
                  <a:srgbClr val="000000"/>
                </a:solidFill>
                <a:latin typeface="Arial"/>
                <a:ea typeface="Arial"/>
                <a:cs typeface="Arial"/>
                <a:sym typeface="Arial"/>
              </a:rPr>
              <a:t>Radiology Report ID: 321321</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lang="en-US" sz="1600">
                <a:solidFill>
                  <a:srgbClr val="000000"/>
                </a:solidFill>
                <a:latin typeface="Arial"/>
                <a:ea typeface="Arial"/>
                <a:cs typeface="Arial"/>
                <a:sym typeface="Arial"/>
              </a:rPr>
              <a:t>Documentation Date: 06/01/2020</a:t>
            </a:r>
            <a:endParaRPr sz="1867">
              <a:solidFill>
                <a:srgbClr val="000000"/>
              </a:solidFill>
              <a:latin typeface="Arial"/>
              <a:ea typeface="Arial"/>
              <a:cs typeface="Arial"/>
              <a:sym typeface="Arial"/>
            </a:endParaRPr>
          </a:p>
          <a:p>
            <a:pPr indent="0" lvl="0" marL="0" marR="0" rtl="0" algn="just">
              <a:spcBef>
                <a:spcPts val="0"/>
              </a:spcBef>
              <a:spcAft>
                <a:spcPts val="0"/>
              </a:spcAft>
              <a:buNone/>
            </a:pPr>
            <a:r>
              <a:t/>
            </a:r>
            <a:endParaRPr sz="1600">
              <a:solidFill>
                <a:srgbClr val="000000"/>
              </a:solidFill>
              <a:latin typeface="Arial"/>
              <a:ea typeface="Arial"/>
              <a:cs typeface="Arial"/>
              <a:sym typeface="Arial"/>
            </a:endParaRPr>
          </a:p>
          <a:p>
            <a:pPr indent="0" lvl="0" marL="0" marR="0" rtl="0" algn="just">
              <a:spcBef>
                <a:spcPts val="0"/>
              </a:spcBef>
              <a:spcAft>
                <a:spcPts val="0"/>
              </a:spcAft>
              <a:buNone/>
            </a:pPr>
            <a:r>
              <a:rPr lang="en-US" sz="1600">
                <a:solidFill>
                  <a:srgbClr val="000000"/>
                </a:solidFill>
                <a:latin typeface="Arial"/>
                <a:ea typeface="Arial"/>
                <a:cs typeface="Arial"/>
                <a:sym typeface="Arial"/>
              </a:rPr>
              <a:t>Findings: </a:t>
            </a:r>
            <a:r>
              <a:rPr b="1" lang="en-US" sz="1600">
                <a:solidFill>
                  <a:schemeClr val="accent1"/>
                </a:solidFill>
                <a:latin typeface="Arial"/>
                <a:ea typeface="Arial"/>
                <a:cs typeface="Arial"/>
                <a:sym typeface="Arial"/>
              </a:rPr>
              <a:t>Temperature 38.5° temporal,</a:t>
            </a:r>
            <a:r>
              <a:rPr lang="en-US" sz="1600">
                <a:solidFill>
                  <a:srgbClr val="000000"/>
                </a:solidFill>
                <a:latin typeface="Arial"/>
                <a:ea typeface="Arial"/>
                <a:cs typeface="Arial"/>
                <a:sym typeface="Arial"/>
              </a:rPr>
              <a:t> recheck</a:t>
            </a:r>
            <a:endParaRPr sz="1867">
              <a:solidFill>
                <a:srgbClr val="000000"/>
              </a:solidFill>
              <a:latin typeface="Arial"/>
              <a:ea typeface="Arial"/>
              <a:cs typeface="Arial"/>
              <a:sym typeface="Arial"/>
            </a:endParaRPr>
          </a:p>
        </p:txBody>
      </p:sp>
      <p:sp>
        <p:nvSpPr>
          <p:cNvPr id="711" name="Google Shape;711;p35"/>
          <p:cNvSpPr/>
          <p:nvPr/>
        </p:nvSpPr>
        <p:spPr>
          <a:xfrm>
            <a:off x="4445705" y="2497467"/>
            <a:ext cx="3405315" cy="1231052"/>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&lt;!ENTITY name "COVID_AES_AMIA"&gt;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&lt;!ELEMENT Fever ( #PCDATA ) &gt;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Arial"/>
                <a:ea typeface="Arial"/>
                <a:cs typeface="Arial"/>
                <a:sym typeface="Arial"/>
              </a:rPr>
              <a:t>&lt;!ATTLIST Fever certainty ( Positive | Negated | Hypothetic | Possible ) #IMPLIED "Positive" &gt;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Arial"/>
                <a:ea typeface="Arial"/>
                <a:cs typeface="Arial"/>
                <a:sym typeface="Arial"/>
              </a:rPr>
              <a:t>&lt;!ATTLIST Fever comment CDATA ""&gt;</a:t>
            </a:r>
            <a:endParaRPr sz="2400">
              <a:solidFill>
                <a:schemeClr val="dk1"/>
              </a:solidFill>
              <a:latin typeface="Calibri"/>
              <a:ea typeface="Calibri"/>
              <a:cs typeface="Calibri"/>
              <a:sym typeface="Calibri"/>
            </a:endParaRPr>
          </a:p>
        </p:txBody>
      </p:sp>
      <p:sp>
        <p:nvSpPr>
          <p:cNvPr id="712" name="Google Shape;712;p35"/>
          <p:cNvSpPr/>
          <p:nvPr/>
        </p:nvSpPr>
        <p:spPr>
          <a:xfrm>
            <a:off x="3982671" y="2964387"/>
            <a:ext cx="380039" cy="297213"/>
          </a:xfrm>
          <a:prstGeom prst="rightArrow">
            <a:avLst>
              <a:gd fmla="val 50000" name="adj1"/>
              <a:gd fmla="val 50000" name="adj2"/>
            </a:avLst>
          </a:prstGeom>
          <a:no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grpSp>
        <p:nvGrpSpPr>
          <p:cNvPr id="713" name="Google Shape;713;p35"/>
          <p:cNvGrpSpPr/>
          <p:nvPr/>
        </p:nvGrpSpPr>
        <p:grpSpPr>
          <a:xfrm>
            <a:off x="5026651" y="4731464"/>
            <a:ext cx="1678237" cy="1316159"/>
            <a:chOff x="6608631" y="3773606"/>
            <a:chExt cx="1816918" cy="1573711"/>
          </a:xfrm>
        </p:grpSpPr>
        <p:pic>
          <p:nvPicPr>
            <p:cNvPr descr="Shape&#10;&#10;Description automatically generated with low confidence" id="714" name="Google Shape;714;p35"/>
            <p:cNvPicPr preferRelativeResize="0"/>
            <p:nvPr/>
          </p:nvPicPr>
          <p:blipFill rotWithShape="1">
            <a:blip r:embed="rId3">
              <a:alphaModFix/>
            </a:blip>
            <a:srcRect b="0" l="0" r="0" t="0"/>
            <a:stretch/>
          </p:blipFill>
          <p:spPr>
            <a:xfrm>
              <a:off x="6991558" y="3773606"/>
              <a:ext cx="1004888" cy="934546"/>
            </a:xfrm>
            <a:prstGeom prst="rect">
              <a:avLst/>
            </a:prstGeom>
            <a:noFill/>
            <a:ln>
              <a:noFill/>
            </a:ln>
          </p:spPr>
        </p:pic>
        <p:sp>
          <p:nvSpPr>
            <p:cNvPr id="715" name="Google Shape;715;p35"/>
            <p:cNvSpPr txBox="1"/>
            <p:nvPr/>
          </p:nvSpPr>
          <p:spPr>
            <a:xfrm>
              <a:off x="6608631" y="4611374"/>
              <a:ext cx="1816918" cy="735943"/>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Annotation Tool and scheme</a:t>
              </a:r>
              <a:endParaRPr sz="1867">
                <a:solidFill>
                  <a:srgbClr val="000000"/>
                </a:solidFill>
                <a:latin typeface="Arial"/>
                <a:ea typeface="Arial"/>
                <a:cs typeface="Arial"/>
                <a:sym typeface="Arial"/>
              </a:endParaRPr>
            </a:p>
          </p:txBody>
        </p:sp>
      </p:grpSp>
      <p:grpSp>
        <p:nvGrpSpPr>
          <p:cNvPr id="716" name="Google Shape;716;p35"/>
          <p:cNvGrpSpPr/>
          <p:nvPr/>
        </p:nvGrpSpPr>
        <p:grpSpPr>
          <a:xfrm>
            <a:off x="673329" y="4886128"/>
            <a:ext cx="2142040" cy="1028287"/>
            <a:chOff x="6509346" y="2453588"/>
            <a:chExt cx="2319046" cy="1229508"/>
          </a:xfrm>
        </p:grpSpPr>
        <p:pic>
          <p:nvPicPr>
            <p:cNvPr descr="Shape&#10;&#10;Description automatically generated with medium confidence" id="717" name="Google Shape;717;p35"/>
            <p:cNvPicPr preferRelativeResize="0"/>
            <p:nvPr/>
          </p:nvPicPr>
          <p:blipFill rotWithShape="1">
            <a:blip r:embed="rId4">
              <a:alphaModFix/>
            </a:blip>
            <a:srcRect b="0" l="0" r="0" t="0"/>
            <a:stretch/>
          </p:blipFill>
          <p:spPr>
            <a:xfrm>
              <a:off x="7118558" y="2453588"/>
              <a:ext cx="750888" cy="843694"/>
            </a:xfrm>
            <a:prstGeom prst="rect">
              <a:avLst/>
            </a:prstGeom>
            <a:noFill/>
            <a:ln>
              <a:noFill/>
            </a:ln>
          </p:spPr>
        </p:pic>
        <p:sp>
          <p:nvSpPr>
            <p:cNvPr id="718" name="Google Shape;718;p35"/>
            <p:cNvSpPr txBox="1"/>
            <p:nvPr/>
          </p:nvSpPr>
          <p:spPr>
            <a:xfrm>
              <a:off x="6509346" y="3241557"/>
              <a:ext cx="2319046" cy="441539"/>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Annotation Guideline</a:t>
              </a:r>
              <a:endParaRPr sz="1867">
                <a:solidFill>
                  <a:srgbClr val="000000"/>
                </a:solidFill>
                <a:latin typeface="Arial"/>
                <a:ea typeface="Arial"/>
                <a:cs typeface="Arial"/>
                <a:sym typeface="Arial"/>
              </a:endParaRPr>
            </a:p>
          </p:txBody>
        </p:sp>
      </p:grpSp>
      <p:grpSp>
        <p:nvGrpSpPr>
          <p:cNvPr id="719" name="Google Shape;719;p35"/>
          <p:cNvGrpSpPr/>
          <p:nvPr/>
        </p:nvGrpSpPr>
        <p:grpSpPr>
          <a:xfrm>
            <a:off x="9140173" y="4886127"/>
            <a:ext cx="2030897" cy="990294"/>
            <a:chOff x="5911742" y="2917110"/>
            <a:chExt cx="2198720" cy="1184080"/>
          </a:xfrm>
        </p:grpSpPr>
        <p:sp>
          <p:nvSpPr>
            <p:cNvPr id="720" name="Google Shape;720;p35"/>
            <p:cNvSpPr/>
            <p:nvPr/>
          </p:nvSpPr>
          <p:spPr>
            <a:xfrm>
              <a:off x="6624505" y="2917110"/>
              <a:ext cx="809750" cy="749883"/>
            </a:xfrm>
            <a:prstGeom prst="snip1Rect">
              <a:avLst>
                <a:gd fmla="val 16667" name="adj"/>
              </a:avLst>
            </a:prstGeom>
            <a:noFill/>
            <a:ln cap="flat" cmpd="sng" w="19050">
              <a:solidFill>
                <a:schemeClr val="lt1"/>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721" name="Google Shape;721;p35"/>
            <p:cNvSpPr txBox="1"/>
            <p:nvPr/>
          </p:nvSpPr>
          <p:spPr>
            <a:xfrm>
              <a:off x="5911742" y="3659651"/>
              <a:ext cx="2198720" cy="441539"/>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lang="en-US" sz="1600">
                  <a:solidFill>
                    <a:srgbClr val="000000"/>
                  </a:solidFill>
                  <a:latin typeface="Arial"/>
                  <a:ea typeface="Arial"/>
                  <a:cs typeface="Arial"/>
                  <a:sym typeface="Arial"/>
                </a:rPr>
                <a:t>Annotation corpus</a:t>
              </a:r>
              <a:endParaRPr sz="1867">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6"/>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Calibri"/>
              <a:buNone/>
            </a:pPr>
            <a:r>
              <a:rPr lang="en-US"/>
              <a:t>Case study - introduction and overview</a:t>
            </a:r>
            <a:endParaRPr/>
          </a:p>
        </p:txBody>
      </p:sp>
      <p:sp>
        <p:nvSpPr>
          <p:cNvPr id="727" name="Google Shape;727;p36"/>
          <p:cNvSpPr txBox="1"/>
          <p:nvPr>
            <p:ph idx="1" type="body"/>
          </p:nvPr>
        </p:nvSpPr>
        <p:spPr>
          <a:xfrm>
            <a:off x="603465" y="1094949"/>
            <a:ext cx="9998921" cy="438912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rgbClr val="7F7F7F"/>
              </a:buClr>
              <a:buSzPts val="1400"/>
              <a:buNone/>
            </a:pPr>
            <a:r>
              <a:rPr b="1" lang="en-US" sz="1333">
                <a:solidFill>
                  <a:srgbClr val="7F7F7F"/>
                </a:solidFill>
                <a:latin typeface="Arial"/>
                <a:ea typeface="Arial"/>
                <a:cs typeface="Arial"/>
                <a:sym typeface="Arial"/>
              </a:rPr>
              <a:t>Planning</a:t>
            </a:r>
            <a:r>
              <a:rPr lang="en-US" sz="1333">
                <a:solidFill>
                  <a:srgbClr val="7F7F7F"/>
                </a:solidFill>
                <a:latin typeface="Arial"/>
                <a:ea typeface="Arial"/>
                <a:cs typeface="Arial"/>
                <a:sym typeface="Arial"/>
              </a:rPr>
              <a:t>: literature review, approach domain experts, define the nature of the annotation task</a:t>
            </a:r>
            <a:endParaRPr sz="1333">
              <a:solidFill>
                <a:srgbClr val="7F7F7F"/>
              </a:solidFill>
            </a:endParaRPr>
          </a:p>
          <a:p>
            <a:pPr indent="-304791" lvl="0" marL="609585" rtl="0" algn="l">
              <a:lnSpc>
                <a:spcPct val="100000"/>
              </a:lnSpc>
              <a:spcBef>
                <a:spcPts val="1600"/>
              </a:spcBef>
              <a:spcAft>
                <a:spcPts val="0"/>
              </a:spcAft>
              <a:buClr>
                <a:srgbClr val="7F7F7F"/>
              </a:buClr>
              <a:buSzPts val="1400"/>
              <a:buNone/>
            </a:pPr>
            <a:r>
              <a:rPr b="1" lang="en-US" sz="1333">
                <a:solidFill>
                  <a:srgbClr val="7F7F7F"/>
                </a:solidFill>
              </a:rPr>
              <a:t>Training</a:t>
            </a:r>
            <a:r>
              <a:rPr lang="en-US" sz="1333">
                <a:solidFill>
                  <a:srgbClr val="7F7F7F"/>
                </a:solidFill>
              </a:rPr>
              <a:t>: get familiar with the annotation tool and definitions of interest</a:t>
            </a:r>
            <a:endParaRPr b="1" sz="1333">
              <a:solidFill>
                <a:srgbClr val="7F7F7F"/>
              </a:solidFill>
              <a:latin typeface="Arial"/>
              <a:ea typeface="Arial"/>
              <a:cs typeface="Arial"/>
              <a:sym typeface="Arial"/>
            </a:endParaRPr>
          </a:p>
          <a:p>
            <a:pPr indent="-304791" lvl="0" marL="609585" rtl="0" algn="l">
              <a:lnSpc>
                <a:spcPct val="100000"/>
              </a:lnSpc>
              <a:spcBef>
                <a:spcPts val="1600"/>
              </a:spcBef>
              <a:spcAft>
                <a:spcPts val="0"/>
              </a:spcAft>
              <a:buClr>
                <a:srgbClr val="7F7F7F"/>
              </a:buClr>
              <a:buSzPts val="1400"/>
              <a:buNone/>
            </a:pPr>
            <a:r>
              <a:rPr b="1" lang="en-US" sz="1333">
                <a:solidFill>
                  <a:srgbClr val="7F7F7F"/>
                </a:solidFill>
                <a:latin typeface="Arial"/>
                <a:ea typeface="Arial"/>
                <a:cs typeface="Arial"/>
                <a:sym typeface="Arial"/>
              </a:rPr>
              <a:t>Guideline Development:</a:t>
            </a:r>
            <a:r>
              <a:rPr lang="en-US" sz="1333">
                <a:solidFill>
                  <a:srgbClr val="7F7F7F"/>
                </a:solidFill>
                <a:latin typeface="Arial"/>
                <a:ea typeface="Arial"/>
                <a:cs typeface="Arial"/>
                <a:sym typeface="Arial"/>
              </a:rPr>
              <a:t> apply annotation to sub-sample notes, measure agreement, hold consensus meeting, revise guideline</a:t>
            </a:r>
            <a:endParaRPr/>
          </a:p>
          <a:p>
            <a:pPr indent="-304791" lvl="0" marL="609585" rtl="0" algn="l">
              <a:lnSpc>
                <a:spcPct val="100000"/>
              </a:lnSpc>
              <a:spcBef>
                <a:spcPts val="1600"/>
              </a:spcBef>
              <a:spcAft>
                <a:spcPts val="0"/>
              </a:spcAft>
              <a:buClr>
                <a:schemeClr val="dk1"/>
              </a:buClr>
              <a:buSzPts val="1400"/>
              <a:buNone/>
            </a:pPr>
            <a:r>
              <a:rPr b="1" lang="en-US" sz="1333" u="sng">
                <a:latin typeface="Arial"/>
                <a:ea typeface="Arial"/>
                <a:cs typeface="Arial"/>
                <a:sym typeface="Arial"/>
              </a:rPr>
              <a:t>Annotation Production</a:t>
            </a:r>
            <a:r>
              <a:rPr lang="en-US" sz="1333" u="sng">
                <a:latin typeface="Arial"/>
                <a:ea typeface="Arial"/>
                <a:cs typeface="Arial"/>
                <a:sym typeface="Arial"/>
              </a:rPr>
              <a:t>: around 2-3 iterations, mid-point check-in </a:t>
            </a:r>
            <a:endParaRPr sz="1333" u="sng">
              <a:latin typeface="Arial"/>
              <a:ea typeface="Arial"/>
              <a:cs typeface="Arial"/>
              <a:sym typeface="Arial"/>
            </a:endParaRPr>
          </a:p>
          <a:p>
            <a:pPr indent="-304791" lvl="0" marL="609585" rtl="0" algn="l">
              <a:lnSpc>
                <a:spcPct val="100000"/>
              </a:lnSpc>
              <a:spcBef>
                <a:spcPts val="1600"/>
              </a:spcBef>
              <a:spcAft>
                <a:spcPts val="0"/>
              </a:spcAft>
              <a:buClr>
                <a:srgbClr val="7F7F7F"/>
              </a:buClr>
              <a:buSzPts val="1400"/>
              <a:buNone/>
            </a:pPr>
            <a:r>
              <a:rPr b="1" lang="en-US" sz="1333">
                <a:solidFill>
                  <a:srgbClr val="7F7F7F"/>
                </a:solidFill>
                <a:latin typeface="Arial"/>
                <a:ea typeface="Arial"/>
                <a:cs typeface="Arial"/>
                <a:sym typeface="Arial"/>
              </a:rPr>
              <a:t>Annotation Adjudication</a:t>
            </a:r>
            <a:r>
              <a:rPr lang="en-US" sz="1333">
                <a:solidFill>
                  <a:srgbClr val="7F7F7F"/>
                </a:solidFill>
                <a:latin typeface="Arial"/>
                <a:ea typeface="Arial"/>
                <a:cs typeface="Arial"/>
                <a:sym typeface="Arial"/>
              </a:rPr>
              <a:t>: direct overwrite (performed by annotators or a third Independent domain expert), majority vote</a:t>
            </a:r>
            <a:endParaRPr sz="1333">
              <a:solidFill>
                <a:srgbClr val="7F7F7F"/>
              </a:solidFill>
            </a:endParaRPr>
          </a:p>
          <a:p>
            <a:pPr indent="-69846" lvl="2" marL="171446" rtl="0" algn="l">
              <a:lnSpc>
                <a:spcPct val="100000"/>
              </a:lnSpc>
              <a:spcBef>
                <a:spcPts val="1500"/>
              </a:spcBef>
              <a:spcAft>
                <a:spcPts val="0"/>
              </a:spcAft>
              <a:buClr>
                <a:schemeClr val="accent1"/>
              </a:buClr>
              <a:buSzPts val="1200"/>
              <a:buNone/>
            </a:pPr>
            <a:r>
              <a:t/>
            </a:r>
            <a:endParaRPr sz="1333">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sz="1333">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sz="1333">
              <a:latin typeface="Arial"/>
              <a:ea typeface="Arial"/>
              <a:cs typeface="Arial"/>
              <a:sym typeface="Arial"/>
            </a:endParaRPr>
          </a:p>
        </p:txBody>
      </p:sp>
      <p:pic>
        <p:nvPicPr>
          <p:cNvPr id="728" name="Google Shape;728;p36"/>
          <p:cNvPicPr preferRelativeResize="0"/>
          <p:nvPr/>
        </p:nvPicPr>
        <p:blipFill rotWithShape="1">
          <a:blip r:embed="rId3">
            <a:alphaModFix/>
          </a:blip>
          <a:srcRect b="0" l="0" r="0" t="0"/>
          <a:stretch/>
        </p:blipFill>
        <p:spPr>
          <a:xfrm>
            <a:off x="907576" y="3289509"/>
            <a:ext cx="6675848" cy="2757723"/>
          </a:xfrm>
          <a:prstGeom prst="rect">
            <a:avLst/>
          </a:prstGeom>
          <a:noFill/>
          <a:ln>
            <a:noFill/>
          </a:ln>
        </p:spPr>
      </p:pic>
      <p:sp>
        <p:nvSpPr>
          <p:cNvPr id="729" name="Google Shape;729;p36"/>
          <p:cNvSpPr/>
          <p:nvPr/>
        </p:nvSpPr>
        <p:spPr>
          <a:xfrm>
            <a:off x="907576" y="3289509"/>
            <a:ext cx="6675848" cy="2757723"/>
          </a:xfrm>
          <a:prstGeom prst="rect">
            <a:avLst/>
          </a:prstGeom>
          <a:noFill/>
          <a:ln cap="flat" cmpd="sng" w="25400">
            <a:solidFill>
              <a:srgbClr val="94252B"/>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1867">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7"/>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Arial"/>
              <a:buNone/>
            </a:pPr>
            <a:r>
              <a:rPr lang="en-US">
                <a:latin typeface="Arial"/>
                <a:ea typeface="Arial"/>
                <a:cs typeface="Arial"/>
                <a:sym typeface="Arial"/>
              </a:rPr>
              <a:t>NLP evaluation</a:t>
            </a:r>
            <a:endParaRPr/>
          </a:p>
        </p:txBody>
      </p:sp>
      <p:sp>
        <p:nvSpPr>
          <p:cNvPr id="735" name="Google Shape;735;p37"/>
          <p:cNvSpPr txBox="1"/>
          <p:nvPr>
            <p:ph idx="1" type="body"/>
          </p:nvPr>
        </p:nvSpPr>
        <p:spPr>
          <a:xfrm>
            <a:off x="729440" y="1234440"/>
            <a:ext cx="10001525" cy="438912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lang="en-US">
                <a:latin typeface="Arial"/>
                <a:ea typeface="Arial"/>
                <a:cs typeface="Arial"/>
                <a:sym typeface="Arial"/>
              </a:rPr>
              <a:t>F1-score or F-measure: well-established metric in the information retrieval community (Hripcsak and Rothschild)</a:t>
            </a:r>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rPr lang="en-US">
                <a:latin typeface="Arial"/>
                <a:ea typeface="Arial"/>
                <a:cs typeface="Arial"/>
                <a:sym typeface="Arial"/>
              </a:rPr>
              <a:t>Advantage: good at dealing with imbalanced data</a:t>
            </a:r>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rPr lang="en-US">
                <a:latin typeface="Arial"/>
                <a:ea typeface="Arial"/>
                <a:cs typeface="Arial"/>
                <a:sym typeface="Arial"/>
              </a:rPr>
              <a:t>Many NLP tasks contains high percentage of number of the true negatives (TN)</a:t>
            </a:r>
            <a:endParaRPr/>
          </a:p>
          <a:p>
            <a:pPr indent="0" lvl="0" marL="0" rtl="0" algn="l">
              <a:lnSpc>
                <a:spcPct val="100000"/>
              </a:lnSpc>
              <a:spcBef>
                <a:spcPts val="80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8"/>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Arial"/>
              <a:buNone/>
            </a:pPr>
            <a:r>
              <a:rPr lang="en-US">
                <a:latin typeface="Arial"/>
                <a:ea typeface="Arial"/>
                <a:cs typeface="Arial"/>
                <a:sym typeface="Arial"/>
              </a:rPr>
              <a:t>NLP evaluation</a:t>
            </a:r>
            <a:endParaRPr/>
          </a:p>
        </p:txBody>
      </p:sp>
      <p:sp>
        <p:nvSpPr>
          <p:cNvPr id="741" name="Google Shape;741;p38"/>
          <p:cNvSpPr txBox="1"/>
          <p:nvPr>
            <p:ph idx="1" type="body"/>
          </p:nvPr>
        </p:nvSpPr>
        <p:spPr>
          <a:xfrm>
            <a:off x="5825563" y="3449427"/>
            <a:ext cx="5590087" cy="278718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Sensitivity =</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Specificity</a:t>
            </a:r>
            <a:r>
              <a:rPr baseline="-25000" i="1" lang="en-US" sz="2000">
                <a:latin typeface="Arial"/>
                <a:ea typeface="Arial"/>
                <a:cs typeface="Arial"/>
                <a:sym typeface="Arial"/>
              </a:rPr>
              <a:t> </a:t>
            </a:r>
            <a:r>
              <a:rPr i="1" lang="en-US" sz="2000">
                <a:latin typeface="Arial"/>
                <a:ea typeface="Arial"/>
                <a:cs typeface="Arial"/>
                <a:sym typeface="Arial"/>
              </a:rPr>
              <a:t>=</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Precision</a:t>
            </a:r>
            <a:r>
              <a:rPr baseline="-25000" i="1" lang="en-US" sz="2000">
                <a:latin typeface="Arial"/>
                <a:ea typeface="Arial"/>
                <a:cs typeface="Arial"/>
                <a:sym typeface="Arial"/>
              </a:rPr>
              <a:t> </a:t>
            </a:r>
            <a:r>
              <a:rPr i="1" lang="en-US" sz="2000">
                <a:latin typeface="Arial"/>
                <a:ea typeface="Arial"/>
                <a:cs typeface="Arial"/>
                <a:sym typeface="Arial"/>
              </a:rPr>
              <a:t>=</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NPV</a:t>
            </a:r>
            <a:r>
              <a:rPr baseline="-25000" i="1" lang="en-US" sz="2000">
                <a:latin typeface="Arial"/>
                <a:ea typeface="Arial"/>
                <a:cs typeface="Arial"/>
                <a:sym typeface="Arial"/>
              </a:rPr>
              <a:t> </a:t>
            </a:r>
            <a:r>
              <a:rPr i="1" lang="en-US" sz="2000">
                <a:latin typeface="Arial"/>
                <a:ea typeface="Arial"/>
                <a:cs typeface="Arial"/>
                <a:sym typeface="Arial"/>
              </a:rPr>
              <a:t>=</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F-score =</a:t>
            </a:r>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p:txBody>
      </p:sp>
      <p:graphicFrame>
        <p:nvGraphicFramePr>
          <p:cNvPr id="742" name="Google Shape;742;p38"/>
          <p:cNvGraphicFramePr/>
          <p:nvPr/>
        </p:nvGraphicFramePr>
        <p:xfrm>
          <a:off x="2516967" y="1199977"/>
          <a:ext cx="3000000" cy="3000000"/>
        </p:xfrm>
        <a:graphic>
          <a:graphicData uri="http://schemas.openxmlformats.org/drawingml/2006/table">
            <a:tbl>
              <a:tblPr>
                <a:noFill/>
                <a:tableStyleId>{2F717729-A807-4174-8D86-08C452533300}</a:tableStyleId>
              </a:tblPr>
              <a:tblGrid>
                <a:gridCol w="1490075"/>
                <a:gridCol w="1490075"/>
                <a:gridCol w="1490075"/>
                <a:gridCol w="1490075"/>
                <a:gridCol w="1490075"/>
              </a:tblGrid>
              <a:tr h="344825">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latin typeface="Arial"/>
                          <a:ea typeface="Arial"/>
                          <a:cs typeface="Arial"/>
                          <a:sym typeface="Arial"/>
                        </a:rPr>
                        <a:t> </a:t>
                      </a:r>
                      <a:endParaRPr sz="1900" u="none" cap="none" strike="noStrike"/>
                    </a:p>
                  </a:txBody>
                  <a:tcPr marT="0" marB="0" marR="68575" marL="68575"/>
                </a:tc>
                <a:tc gridSpan="2">
                  <a:txBody>
                    <a:bodyPr/>
                    <a:lstStyle/>
                    <a:p>
                      <a:pPr indent="0" lvl="0" marL="0" marR="0" rtl="0" algn="ctr">
                        <a:lnSpc>
                          <a:spcPct val="150000"/>
                        </a:lnSpc>
                        <a:spcBef>
                          <a:spcPts val="0"/>
                        </a:spcBef>
                        <a:spcAft>
                          <a:spcPts val="0"/>
                        </a:spcAft>
                        <a:buClr>
                          <a:srgbClr val="000000"/>
                        </a:buClr>
                        <a:buSzPts val="1200"/>
                        <a:buFont typeface="Arial"/>
                        <a:buNone/>
                      </a:pPr>
                      <a:r>
                        <a:rPr b="1" lang="en-US" sz="1600" u="none" cap="none" strike="noStrike">
                          <a:solidFill>
                            <a:schemeClr val="lt1"/>
                          </a:solidFill>
                          <a:latin typeface="Arial"/>
                          <a:ea typeface="Arial"/>
                          <a:cs typeface="Arial"/>
                          <a:sym typeface="Arial"/>
                        </a:rPr>
                        <a:t>Gold standard</a:t>
                      </a:r>
                      <a:endParaRPr b="1" sz="1900" u="none" cap="none" strike="noStrike"/>
                    </a:p>
                  </a:txBody>
                  <a:tcPr marT="0" marB="0" marR="68575" marL="68575"/>
                </a:tc>
                <a:tc hMerge="1"/>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latin typeface="Arial"/>
                          <a:ea typeface="Arial"/>
                          <a:cs typeface="Arial"/>
                          <a:sym typeface="Arial"/>
                        </a:rPr>
                        <a:t> </a:t>
                      </a:r>
                      <a:endParaRPr sz="1600" u="none" cap="none" strike="noStrike">
                        <a:latin typeface="Arial"/>
                        <a:ea typeface="Arial"/>
                        <a:cs typeface="Arial"/>
                        <a:sym typeface="Arial"/>
                      </a:endParaRPr>
                    </a:p>
                  </a:txBody>
                  <a:tcPr marT="0" marB="0" marR="68575" marL="68575"/>
                </a:tc>
              </a:tr>
              <a:tr h="545900">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chemeClr val="dk1"/>
                        </a:buClr>
                        <a:buSzPts val="1200"/>
                        <a:buFont typeface="Arial"/>
                        <a:buNone/>
                      </a:pPr>
                      <a:r>
                        <a:rPr lang="en-US" sz="1600" u="none" cap="none" strike="noStrike">
                          <a:solidFill>
                            <a:schemeClr val="dk1"/>
                          </a:solidFill>
                          <a:latin typeface="Arial"/>
                          <a:ea typeface="Arial"/>
                          <a:cs typeface="Arial"/>
                          <a:sym typeface="Arial"/>
                        </a:rPr>
                        <a:t>No 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Total</a:t>
                      </a:r>
                      <a:endParaRPr sz="1600" u="none" cap="none" strike="noStrike">
                        <a:solidFill>
                          <a:schemeClr val="dk1"/>
                        </a:solidFill>
                        <a:latin typeface="Arial"/>
                        <a:ea typeface="Arial"/>
                        <a:cs typeface="Arial"/>
                        <a:sym typeface="Arial"/>
                      </a:endParaRPr>
                    </a:p>
                  </a:txBody>
                  <a:tcPr marT="0" marB="0" marR="68575" marL="68575"/>
                </a:tc>
              </a:tr>
              <a:tr h="344725">
                <a:tc rowSpan="2">
                  <a:txBody>
                    <a:bodyPr/>
                    <a:lstStyle/>
                    <a:p>
                      <a:pPr indent="0" lvl="0" marL="0" marR="0" rtl="0" algn="ctr">
                        <a:lnSpc>
                          <a:spcPct val="150000"/>
                        </a:lnSpc>
                        <a:spcBef>
                          <a:spcPts val="0"/>
                        </a:spcBef>
                        <a:spcAft>
                          <a:spcPts val="0"/>
                        </a:spcAft>
                        <a:buClr>
                          <a:srgbClr val="000000"/>
                        </a:buClr>
                        <a:buSzPts val="1200"/>
                        <a:buFont typeface="Arial"/>
                        <a:buNone/>
                      </a:pPr>
                      <a:r>
                        <a:rPr b="1" lang="en-US" sz="1600" u="none" cap="none" strike="noStrike">
                          <a:solidFill>
                            <a:schemeClr val="dk1"/>
                          </a:solidFill>
                          <a:latin typeface="Arial"/>
                          <a:ea typeface="Arial"/>
                          <a:cs typeface="Arial"/>
                          <a:sym typeface="Arial"/>
                        </a:rPr>
                        <a:t>NLP</a:t>
                      </a:r>
                      <a:endParaRPr b="1" sz="1900" u="none" cap="none" strike="noStrike"/>
                    </a:p>
                  </a:txBody>
                  <a:tcPr marT="0" marB="0" marR="68575" marL="68575" anchor="ctr"/>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rPr>
                        <a:t>20 (TP)</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5 (FP)</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25</a:t>
                      </a:r>
                      <a:endParaRPr sz="1600" u="none" cap="none" strike="noStrike">
                        <a:solidFill>
                          <a:schemeClr val="dk1"/>
                        </a:solidFill>
                        <a:latin typeface="Arial"/>
                        <a:ea typeface="Arial"/>
                        <a:cs typeface="Arial"/>
                        <a:sym typeface="Arial"/>
                      </a:endParaRPr>
                    </a:p>
                  </a:txBody>
                  <a:tcPr marT="0" marB="0" marR="68575" marL="68575"/>
                </a:tc>
              </a:tr>
              <a:tr h="545900">
                <a:tc vMerge="1"/>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No 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10 (FN)</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15 (TN)</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25</a:t>
                      </a:r>
                      <a:endParaRPr sz="1600" u="none" cap="none" strike="noStrike">
                        <a:solidFill>
                          <a:schemeClr val="dk1"/>
                        </a:solidFill>
                        <a:latin typeface="Arial"/>
                        <a:ea typeface="Arial"/>
                        <a:cs typeface="Arial"/>
                        <a:sym typeface="Arial"/>
                      </a:endParaRPr>
                    </a:p>
                  </a:txBody>
                  <a:tcPr marT="0" marB="0" marR="68575" marL="68575"/>
                </a:tc>
              </a:tr>
              <a:tr h="344725">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 </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Total</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30</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20</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50</a:t>
                      </a:r>
                      <a:endParaRPr sz="1600" u="none" cap="none" strike="noStrike">
                        <a:solidFill>
                          <a:schemeClr val="dk1"/>
                        </a:solidFill>
                        <a:latin typeface="Arial"/>
                        <a:ea typeface="Arial"/>
                        <a:cs typeface="Arial"/>
                        <a:sym typeface="Arial"/>
                      </a:endParaRPr>
                    </a:p>
                  </a:txBody>
                  <a:tcPr marT="0" marB="0" marR="68575" marL="68575"/>
                </a:tc>
              </a:tr>
            </a:tbl>
          </a:graphicData>
        </a:graphic>
      </p:graphicFrame>
      <p:sp>
        <p:nvSpPr>
          <p:cNvPr id="743" name="Google Shape;743;p38"/>
          <p:cNvSpPr txBox="1"/>
          <p:nvPr/>
        </p:nvSpPr>
        <p:spPr>
          <a:xfrm>
            <a:off x="1282047" y="3516985"/>
            <a:ext cx="4682621" cy="270895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67">
                <a:solidFill>
                  <a:srgbClr val="333333"/>
                </a:solidFill>
                <a:latin typeface="Arial"/>
                <a:ea typeface="Arial"/>
                <a:cs typeface="Arial"/>
                <a:sym typeface="Arial"/>
              </a:rPr>
              <a:t>Sensitivity = TP / (TP + FN)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333333"/>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Specificity = TN / (FP + TN)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Precision = TP / (TP + FP)</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NPV = TN / (TN + FN)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F1 = 2Pre*Recall / (Precision + Recall)</a:t>
            </a:r>
            <a:endParaRPr sz="2400">
              <a:solidFill>
                <a:schemeClr val="dk1"/>
              </a:solidFill>
              <a:latin typeface="Calibri"/>
              <a:ea typeface="Calibri"/>
              <a:cs typeface="Calibri"/>
              <a:sym typeface="Calibri"/>
            </a:endParaRPr>
          </a:p>
        </p:txBody>
      </p:sp>
      <p:sp>
        <p:nvSpPr>
          <p:cNvPr id="744" name="Google Shape;744;p38"/>
          <p:cNvSpPr txBox="1"/>
          <p:nvPr/>
        </p:nvSpPr>
        <p:spPr>
          <a:xfrm>
            <a:off x="5747750" y="707375"/>
            <a:ext cx="3000000" cy="492600"/>
          </a:xfrm>
          <a:prstGeom prst="rect">
            <a:avLst/>
          </a:prstGeom>
          <a:noFill/>
          <a:ln>
            <a:noFill/>
          </a:ln>
        </p:spPr>
        <p:txBody>
          <a:bodyPr anchorCtr="0" anchor="t" bIns="91425" lIns="91425" spcFirstLastPara="1" rIns="91425" wrap="square" tIns="91425">
            <a:spAutoFit/>
          </a:bodyPr>
          <a:lstStyle/>
          <a:p>
            <a:pPr indent="-304792" lvl="0" marL="609584" rtl="0" algn="l">
              <a:spcBef>
                <a:spcPts val="1600"/>
              </a:spcBef>
              <a:spcAft>
                <a:spcPts val="0"/>
              </a:spcAft>
              <a:buNone/>
            </a:pPr>
            <a:r>
              <a:rPr b="1" lang="en-US" sz="2000">
                <a:solidFill>
                  <a:schemeClr val="dk1"/>
                </a:solidFill>
              </a:rPr>
              <a:t>Gold standard</a:t>
            </a:r>
            <a:endParaRPr b="1"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39"/>
          <p:cNvSpPr txBox="1"/>
          <p:nvPr>
            <p:ph type="title"/>
          </p:nvPr>
        </p:nvSpPr>
        <p:spPr>
          <a:xfrm>
            <a:off x="729440" y="417839"/>
            <a:ext cx="9036976" cy="541687"/>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Clr>
                <a:schemeClr val="dk1"/>
              </a:buClr>
              <a:buSzPts val="1400"/>
              <a:buFont typeface="Arial"/>
              <a:buNone/>
            </a:pPr>
            <a:r>
              <a:rPr lang="en-US">
                <a:latin typeface="Arial"/>
                <a:ea typeface="Arial"/>
                <a:cs typeface="Arial"/>
                <a:sym typeface="Arial"/>
              </a:rPr>
              <a:t>NLP evaluation</a:t>
            </a:r>
            <a:endParaRPr/>
          </a:p>
        </p:txBody>
      </p:sp>
      <p:sp>
        <p:nvSpPr>
          <p:cNvPr id="750" name="Google Shape;750;p39"/>
          <p:cNvSpPr txBox="1"/>
          <p:nvPr>
            <p:ph idx="1" type="body"/>
          </p:nvPr>
        </p:nvSpPr>
        <p:spPr>
          <a:xfrm>
            <a:off x="5825563" y="3449427"/>
            <a:ext cx="5590087" cy="2787180"/>
          </a:xfrm>
          <a:prstGeom prst="rect">
            <a:avLst/>
          </a:prstGeom>
          <a:noFill/>
          <a:ln>
            <a:noFill/>
          </a:ln>
        </p:spPr>
        <p:txBody>
          <a:bodyPr anchorCtr="0" anchor="t" bIns="0" lIns="0" spcFirstLastPara="1" rIns="0" wrap="square" tIns="0">
            <a:noAutofit/>
          </a:bodyPr>
          <a:lstStyle/>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Sensitivity = (20) / (20 + 10) = 0.67</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Specificity</a:t>
            </a:r>
            <a:r>
              <a:rPr baseline="-25000" i="1" lang="en-US" sz="2000">
                <a:latin typeface="Arial"/>
                <a:ea typeface="Arial"/>
                <a:cs typeface="Arial"/>
                <a:sym typeface="Arial"/>
              </a:rPr>
              <a:t> </a:t>
            </a:r>
            <a:r>
              <a:rPr i="1" lang="en-US" sz="2000">
                <a:latin typeface="Arial"/>
                <a:ea typeface="Arial"/>
                <a:cs typeface="Arial"/>
                <a:sym typeface="Arial"/>
              </a:rPr>
              <a:t>= (15) / (5 + 15) = 0.75</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Precision</a:t>
            </a:r>
            <a:r>
              <a:rPr baseline="-25000" i="1" lang="en-US" sz="2000">
                <a:latin typeface="Arial"/>
                <a:ea typeface="Arial"/>
                <a:cs typeface="Arial"/>
                <a:sym typeface="Arial"/>
              </a:rPr>
              <a:t> </a:t>
            </a:r>
            <a:r>
              <a:rPr i="1" lang="en-US" sz="2000">
                <a:latin typeface="Arial"/>
                <a:ea typeface="Arial"/>
                <a:cs typeface="Arial"/>
                <a:sym typeface="Arial"/>
              </a:rPr>
              <a:t>= (20) / (20 + 5) = 0.80</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NPV</a:t>
            </a:r>
            <a:r>
              <a:rPr baseline="-25000" i="1" lang="en-US" sz="2000">
                <a:latin typeface="Arial"/>
                <a:ea typeface="Arial"/>
                <a:cs typeface="Arial"/>
                <a:sym typeface="Arial"/>
              </a:rPr>
              <a:t> </a:t>
            </a:r>
            <a:r>
              <a:rPr i="1" lang="en-US" sz="2000">
                <a:latin typeface="Arial"/>
                <a:ea typeface="Arial"/>
                <a:cs typeface="Arial"/>
                <a:sym typeface="Arial"/>
              </a:rPr>
              <a:t>= (15) / (15 + 10) = 0.60</a:t>
            </a:r>
            <a:endParaRPr/>
          </a:p>
          <a:p>
            <a:pPr indent="-304791" lvl="0" marL="609585" rtl="0" algn="l">
              <a:lnSpc>
                <a:spcPct val="100000"/>
              </a:lnSpc>
              <a:spcBef>
                <a:spcPts val="1600"/>
              </a:spcBef>
              <a:spcAft>
                <a:spcPts val="0"/>
              </a:spcAft>
              <a:buClr>
                <a:schemeClr val="dk1"/>
              </a:buClr>
              <a:buSzPts val="1400"/>
              <a:buNone/>
            </a:pPr>
            <a:r>
              <a:rPr i="1" lang="en-US" sz="2000">
                <a:latin typeface="Arial"/>
                <a:ea typeface="Arial"/>
                <a:cs typeface="Arial"/>
                <a:sym typeface="Arial"/>
              </a:rPr>
              <a:t>F-score = 2* 0.67 * 0.80 / (0.67 + 0.80) = 0.73</a:t>
            </a:r>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a:p>
            <a:pPr indent="-304791" lvl="0" marL="609585" rtl="0" algn="l">
              <a:lnSpc>
                <a:spcPct val="100000"/>
              </a:lnSpc>
              <a:spcBef>
                <a:spcPts val="1600"/>
              </a:spcBef>
              <a:spcAft>
                <a:spcPts val="0"/>
              </a:spcAft>
              <a:buClr>
                <a:schemeClr val="dk1"/>
              </a:buClr>
              <a:buSzPts val="1400"/>
              <a:buNone/>
            </a:pPr>
            <a:r>
              <a:t/>
            </a:r>
            <a:endParaRPr>
              <a:latin typeface="Arial"/>
              <a:ea typeface="Arial"/>
              <a:cs typeface="Arial"/>
              <a:sym typeface="Arial"/>
            </a:endParaRPr>
          </a:p>
        </p:txBody>
      </p:sp>
      <p:graphicFrame>
        <p:nvGraphicFramePr>
          <p:cNvPr id="751" name="Google Shape;751;p39"/>
          <p:cNvGraphicFramePr/>
          <p:nvPr/>
        </p:nvGraphicFramePr>
        <p:xfrm>
          <a:off x="2516967" y="1199977"/>
          <a:ext cx="3000000" cy="3000000"/>
        </p:xfrm>
        <a:graphic>
          <a:graphicData uri="http://schemas.openxmlformats.org/drawingml/2006/table">
            <a:tbl>
              <a:tblPr>
                <a:noFill/>
                <a:tableStyleId>{2F717729-A807-4174-8D86-08C452533300}</a:tableStyleId>
              </a:tblPr>
              <a:tblGrid>
                <a:gridCol w="1490075"/>
                <a:gridCol w="1490075"/>
                <a:gridCol w="1490075"/>
                <a:gridCol w="1490075"/>
                <a:gridCol w="1490075"/>
              </a:tblGrid>
              <a:tr h="344825">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latin typeface="Arial"/>
                          <a:ea typeface="Arial"/>
                          <a:cs typeface="Arial"/>
                          <a:sym typeface="Arial"/>
                        </a:rPr>
                        <a:t> </a:t>
                      </a:r>
                      <a:endParaRPr sz="1900" u="none" cap="none" strike="noStrike"/>
                    </a:p>
                  </a:txBody>
                  <a:tcPr marT="0" marB="0" marR="68575" marL="68575"/>
                </a:tc>
                <a:tc gridSpan="2">
                  <a:txBody>
                    <a:bodyPr/>
                    <a:lstStyle/>
                    <a:p>
                      <a:pPr indent="0" lvl="0" marL="0" marR="0" rtl="0" algn="ctr">
                        <a:lnSpc>
                          <a:spcPct val="150000"/>
                        </a:lnSpc>
                        <a:spcBef>
                          <a:spcPts val="0"/>
                        </a:spcBef>
                        <a:spcAft>
                          <a:spcPts val="0"/>
                        </a:spcAft>
                        <a:buClr>
                          <a:srgbClr val="000000"/>
                        </a:buClr>
                        <a:buSzPts val="1200"/>
                        <a:buFont typeface="Arial"/>
                        <a:buNone/>
                      </a:pPr>
                      <a:r>
                        <a:rPr b="1" lang="en-US" sz="1600" u="none" cap="none" strike="noStrike">
                          <a:solidFill>
                            <a:schemeClr val="lt1"/>
                          </a:solidFill>
                          <a:latin typeface="Arial"/>
                          <a:ea typeface="Arial"/>
                          <a:cs typeface="Arial"/>
                          <a:sym typeface="Arial"/>
                        </a:rPr>
                        <a:t>Gold standard</a:t>
                      </a:r>
                      <a:endParaRPr b="1" sz="1900" u="none" cap="none" strike="noStrike"/>
                    </a:p>
                  </a:txBody>
                  <a:tcPr marT="0" marB="0" marR="68575" marL="68575"/>
                </a:tc>
                <a:tc hMerge="1"/>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latin typeface="Arial"/>
                          <a:ea typeface="Arial"/>
                          <a:cs typeface="Arial"/>
                          <a:sym typeface="Arial"/>
                        </a:rPr>
                        <a:t> </a:t>
                      </a:r>
                      <a:endParaRPr sz="1600" u="none" cap="none" strike="noStrike">
                        <a:latin typeface="Arial"/>
                        <a:ea typeface="Arial"/>
                        <a:cs typeface="Arial"/>
                        <a:sym typeface="Arial"/>
                      </a:endParaRPr>
                    </a:p>
                  </a:txBody>
                  <a:tcPr marT="0" marB="0" marR="68575" marL="68575"/>
                </a:tc>
              </a:tr>
              <a:tr h="545900">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 </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chemeClr val="dk1"/>
                        </a:buClr>
                        <a:buSzPts val="1200"/>
                        <a:buFont typeface="Arial"/>
                        <a:buNone/>
                      </a:pPr>
                      <a:r>
                        <a:rPr lang="en-US" sz="1600" u="none" cap="none" strike="noStrike">
                          <a:solidFill>
                            <a:schemeClr val="dk1"/>
                          </a:solidFill>
                          <a:latin typeface="Arial"/>
                          <a:ea typeface="Arial"/>
                          <a:cs typeface="Arial"/>
                          <a:sym typeface="Arial"/>
                        </a:rPr>
                        <a:t>No 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Total</a:t>
                      </a:r>
                      <a:endParaRPr sz="1600" u="none" cap="none" strike="noStrike">
                        <a:solidFill>
                          <a:schemeClr val="dk1"/>
                        </a:solidFill>
                        <a:latin typeface="Arial"/>
                        <a:ea typeface="Arial"/>
                        <a:cs typeface="Arial"/>
                        <a:sym typeface="Arial"/>
                      </a:endParaRPr>
                    </a:p>
                  </a:txBody>
                  <a:tcPr marT="0" marB="0" marR="68575" marL="68575"/>
                </a:tc>
              </a:tr>
              <a:tr h="344725">
                <a:tc rowSpan="2">
                  <a:txBody>
                    <a:bodyPr/>
                    <a:lstStyle/>
                    <a:p>
                      <a:pPr indent="0" lvl="0" marL="0" marR="0" rtl="0" algn="ctr">
                        <a:lnSpc>
                          <a:spcPct val="150000"/>
                        </a:lnSpc>
                        <a:spcBef>
                          <a:spcPts val="0"/>
                        </a:spcBef>
                        <a:spcAft>
                          <a:spcPts val="0"/>
                        </a:spcAft>
                        <a:buClr>
                          <a:srgbClr val="000000"/>
                        </a:buClr>
                        <a:buSzPts val="1200"/>
                        <a:buFont typeface="Arial"/>
                        <a:buNone/>
                      </a:pPr>
                      <a:r>
                        <a:rPr b="1" lang="en-US" sz="1600" u="none" cap="none" strike="noStrike">
                          <a:solidFill>
                            <a:schemeClr val="dk1"/>
                          </a:solidFill>
                          <a:latin typeface="Arial"/>
                          <a:ea typeface="Arial"/>
                          <a:cs typeface="Arial"/>
                          <a:sym typeface="Arial"/>
                        </a:rPr>
                        <a:t>NLP</a:t>
                      </a:r>
                      <a:endParaRPr b="1" sz="1900" u="none" cap="none" strike="noStrike"/>
                    </a:p>
                  </a:txBody>
                  <a:tcPr marT="0" marB="0" marR="68575" marL="68575" anchor="ctr"/>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rPr>
                        <a:t>20 (TP)</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5 (FP)</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25</a:t>
                      </a:r>
                      <a:endParaRPr sz="1600" u="none" cap="none" strike="noStrike">
                        <a:solidFill>
                          <a:schemeClr val="dk1"/>
                        </a:solidFill>
                        <a:latin typeface="Arial"/>
                        <a:ea typeface="Arial"/>
                        <a:cs typeface="Arial"/>
                        <a:sym typeface="Arial"/>
                      </a:endParaRPr>
                    </a:p>
                  </a:txBody>
                  <a:tcPr marT="0" marB="0" marR="68575" marL="68575"/>
                </a:tc>
              </a:tr>
              <a:tr h="545900">
                <a:tc vMerge="1"/>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No Fever</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10 (FN)</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lang="en-US" sz="1600" u="none" cap="none" strike="noStrike">
                          <a:solidFill>
                            <a:schemeClr val="dk1"/>
                          </a:solidFill>
                          <a:latin typeface="Arial"/>
                          <a:ea typeface="Arial"/>
                          <a:cs typeface="Arial"/>
                          <a:sym typeface="Arial"/>
                        </a:rPr>
                        <a:t>15 (TN)</a:t>
                      </a:r>
                      <a:endParaRPr sz="1900" u="none" cap="none" strike="noStrike"/>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25</a:t>
                      </a:r>
                      <a:endParaRPr sz="1600" u="none" cap="none" strike="noStrike">
                        <a:solidFill>
                          <a:schemeClr val="dk1"/>
                        </a:solidFill>
                        <a:latin typeface="Arial"/>
                        <a:ea typeface="Arial"/>
                        <a:cs typeface="Arial"/>
                        <a:sym typeface="Arial"/>
                      </a:endParaRPr>
                    </a:p>
                  </a:txBody>
                  <a:tcPr marT="0" marB="0" marR="68575" marL="68575"/>
                </a:tc>
              </a:tr>
              <a:tr h="344725">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 </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Total</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30</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20</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50000"/>
                        </a:lnSpc>
                        <a:spcBef>
                          <a:spcPts val="0"/>
                        </a:spcBef>
                        <a:spcAft>
                          <a:spcPts val="0"/>
                        </a:spcAft>
                        <a:buClr>
                          <a:srgbClr val="000000"/>
                        </a:buClr>
                        <a:buSzPts val="1200"/>
                        <a:buFont typeface="Arial"/>
                        <a:buNone/>
                      </a:pPr>
                      <a:r>
                        <a:rPr i="1" lang="en-US" sz="1600" u="none" cap="none" strike="noStrike">
                          <a:solidFill>
                            <a:schemeClr val="dk1"/>
                          </a:solidFill>
                          <a:latin typeface="Arial"/>
                          <a:ea typeface="Arial"/>
                          <a:cs typeface="Arial"/>
                          <a:sym typeface="Arial"/>
                        </a:rPr>
                        <a:t>50</a:t>
                      </a:r>
                      <a:endParaRPr sz="1600" u="none" cap="none" strike="noStrike">
                        <a:solidFill>
                          <a:schemeClr val="dk1"/>
                        </a:solidFill>
                        <a:latin typeface="Arial"/>
                        <a:ea typeface="Arial"/>
                        <a:cs typeface="Arial"/>
                        <a:sym typeface="Arial"/>
                      </a:endParaRPr>
                    </a:p>
                  </a:txBody>
                  <a:tcPr marT="0" marB="0" marR="68575" marL="68575"/>
                </a:tc>
              </a:tr>
            </a:tbl>
          </a:graphicData>
        </a:graphic>
      </p:graphicFrame>
      <p:sp>
        <p:nvSpPr>
          <p:cNvPr id="752" name="Google Shape;752;p39"/>
          <p:cNvSpPr txBox="1"/>
          <p:nvPr/>
        </p:nvSpPr>
        <p:spPr>
          <a:xfrm>
            <a:off x="1282047" y="3516985"/>
            <a:ext cx="4682621" cy="2708957"/>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867">
                <a:solidFill>
                  <a:srgbClr val="333333"/>
                </a:solidFill>
                <a:latin typeface="Arial"/>
                <a:ea typeface="Arial"/>
                <a:cs typeface="Arial"/>
                <a:sym typeface="Arial"/>
              </a:rPr>
              <a:t>Sensitivity = TP / (TP + FN)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333333"/>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Specificity = TN / (FP + TN)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Precision = TP / (TP + FP)</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NPV = TN / (TN + FN)</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67">
              <a:solidFill>
                <a:srgbClr val="000000"/>
              </a:solidFill>
              <a:latin typeface="Arial"/>
              <a:ea typeface="Arial"/>
              <a:cs typeface="Arial"/>
              <a:sym typeface="Arial"/>
            </a:endParaRPr>
          </a:p>
          <a:p>
            <a:pPr indent="0" lvl="0" marL="0" marR="0" rtl="0" algn="l">
              <a:spcBef>
                <a:spcPts val="0"/>
              </a:spcBef>
              <a:spcAft>
                <a:spcPts val="0"/>
              </a:spcAft>
              <a:buNone/>
            </a:pPr>
            <a:r>
              <a:rPr lang="en-US" sz="1867">
                <a:solidFill>
                  <a:srgbClr val="000000"/>
                </a:solidFill>
                <a:latin typeface="Arial"/>
                <a:ea typeface="Arial"/>
                <a:cs typeface="Arial"/>
                <a:sym typeface="Arial"/>
              </a:rPr>
              <a:t>F1 = 2Pre*Recall / (Precision + Recall)</a:t>
            </a:r>
            <a:endParaRPr sz="2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Hands-on: Gold standard annotation using MedTator</a:t>
            </a:r>
            <a:endParaRPr/>
          </a:p>
        </p:txBody>
      </p:sp>
      <p:sp>
        <p:nvSpPr>
          <p:cNvPr id="758" name="Google Shape;758;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Liwei Wang, MD., PhD</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Williams School of Biomedical Informatics, UTHealth Houston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MedTator</a:t>
            </a:r>
            <a:endParaRPr/>
          </a:p>
        </p:txBody>
      </p:sp>
      <p:sp>
        <p:nvSpPr>
          <p:cNvPr id="764" name="Google Shape;764;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https://medtator.ohnlp.org/</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https://github.com/OHNLP/MedTator</a:t>
            </a:r>
            <a:r>
              <a:rPr lang="en-US"/>
              <a:t>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rgbClr val="1F2328"/>
              </a:buClr>
              <a:buSzPts val="2800"/>
              <a:buChar char="•"/>
            </a:pPr>
            <a:r>
              <a:rPr b="0" i="0" lang="en-US">
                <a:solidFill>
                  <a:srgbClr val="1F2328"/>
                </a:solidFill>
                <a:latin typeface="Arial"/>
                <a:ea typeface="Arial"/>
                <a:cs typeface="Arial"/>
                <a:sym typeface="Arial"/>
              </a:rPr>
              <a:t>MedTator is a serverless text annotation tool for corpus development. </a:t>
            </a:r>
            <a:endParaRPr/>
          </a:p>
          <a:p>
            <a:pPr indent="-228600" lvl="0" marL="228600" rtl="0" algn="l">
              <a:lnSpc>
                <a:spcPct val="90000"/>
              </a:lnSpc>
              <a:spcBef>
                <a:spcPts val="1000"/>
              </a:spcBef>
              <a:spcAft>
                <a:spcPts val="0"/>
              </a:spcAft>
              <a:buClr>
                <a:srgbClr val="1F2328"/>
              </a:buClr>
              <a:buSzPts val="2800"/>
              <a:buChar char="•"/>
            </a:pPr>
            <a:r>
              <a:rPr lang="en-US">
                <a:solidFill>
                  <a:srgbClr val="1F2328"/>
                </a:solidFill>
                <a:latin typeface="Arial"/>
                <a:ea typeface="Arial"/>
                <a:cs typeface="Arial"/>
                <a:sym typeface="Arial"/>
              </a:rPr>
              <a:t>Could use the latest web browser to run MedTator, such as Chromium, Microsoft Edge, Google Chrome, Vivaldi, and other Chromium-based browsers. </a:t>
            </a:r>
            <a:endParaRPr/>
          </a:p>
          <a:p>
            <a:pPr indent="-228600" lvl="0" marL="228600" rtl="0" algn="l">
              <a:lnSpc>
                <a:spcPct val="90000"/>
              </a:lnSpc>
              <a:spcBef>
                <a:spcPts val="1000"/>
              </a:spcBef>
              <a:spcAft>
                <a:spcPts val="0"/>
              </a:spcAft>
              <a:buClr>
                <a:srgbClr val="1F2328"/>
              </a:buClr>
              <a:buSzPts val="2800"/>
              <a:buChar char="•"/>
            </a:pPr>
            <a:r>
              <a:rPr lang="en-US">
                <a:solidFill>
                  <a:srgbClr val="1F2328"/>
                </a:solidFill>
                <a:latin typeface="Arial"/>
                <a:ea typeface="Arial"/>
                <a:cs typeface="Arial"/>
                <a:sym typeface="Arial"/>
              </a:rPr>
              <a:t>MedTator couldn’t run in Internet Explorer. </a:t>
            </a:r>
            <a:endParaRPr/>
          </a:p>
          <a:p>
            <a:pPr indent="-50800" lvl="0" marL="228600" rtl="0" algn="l">
              <a:lnSpc>
                <a:spcPct val="90000"/>
              </a:lnSpc>
              <a:spcBef>
                <a:spcPts val="1000"/>
              </a:spcBef>
              <a:spcAft>
                <a:spcPts val="0"/>
              </a:spcAft>
              <a:buClr>
                <a:schemeClr val="dk1"/>
              </a:buClr>
              <a:buSzPts val="2800"/>
              <a:buNone/>
            </a:pPr>
            <a:r>
              <a:t/>
            </a:r>
            <a:endParaRPr>
              <a:solidFill>
                <a:srgbClr val="1F2328"/>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MedTator</a:t>
            </a:r>
            <a:endParaRPr/>
          </a:p>
        </p:txBody>
      </p:sp>
      <p:sp>
        <p:nvSpPr>
          <p:cNvPr id="770" name="Google Shape;770;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lang="en-US"/>
              <a:t>Import schema and text files</a:t>
            </a:r>
            <a:endParaRPr/>
          </a:p>
          <a:p>
            <a:pPr indent="-228600" lvl="1" marL="685800" rtl="0" algn="l">
              <a:lnSpc>
                <a:spcPct val="90000"/>
              </a:lnSpc>
              <a:spcBef>
                <a:spcPts val="500"/>
              </a:spcBef>
              <a:spcAft>
                <a:spcPts val="0"/>
              </a:spcAft>
              <a:buClr>
                <a:srgbClr val="1F2328"/>
              </a:buClr>
              <a:buSzPct val="100000"/>
              <a:buChar char="•"/>
            </a:pPr>
            <a:r>
              <a:rPr b="0" i="0" lang="en-US">
                <a:solidFill>
                  <a:srgbClr val="1F2328"/>
                </a:solidFill>
                <a:latin typeface="Arial"/>
                <a:ea typeface="Arial"/>
                <a:cs typeface="Arial"/>
                <a:sym typeface="Arial"/>
              </a:rPr>
              <a:t>Schema file</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Text files</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Sample</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Converter</a:t>
            </a:r>
            <a:endParaRPr/>
          </a:p>
          <a:p>
            <a:pPr indent="-228600" lvl="0" marL="228600" rtl="0" algn="l">
              <a:lnSpc>
                <a:spcPct val="90000"/>
              </a:lnSpc>
              <a:spcBef>
                <a:spcPts val="1000"/>
              </a:spcBef>
              <a:spcAft>
                <a:spcPts val="0"/>
              </a:spcAft>
              <a:buClr>
                <a:srgbClr val="1F2328"/>
              </a:buClr>
              <a:buSzPct val="100000"/>
              <a:buChar char="•"/>
            </a:pPr>
            <a:r>
              <a:rPr lang="en-US">
                <a:solidFill>
                  <a:srgbClr val="1F2328"/>
                </a:solidFill>
                <a:latin typeface="Arial"/>
                <a:ea typeface="Arial"/>
                <a:cs typeface="Arial"/>
                <a:sym typeface="Arial"/>
              </a:rPr>
              <a:t>Schema development and revision</a:t>
            </a:r>
            <a:endParaRPr/>
          </a:p>
          <a:p>
            <a:pPr indent="-228600" lvl="0" marL="228600" rtl="0" algn="l">
              <a:lnSpc>
                <a:spcPct val="90000"/>
              </a:lnSpc>
              <a:spcBef>
                <a:spcPts val="1000"/>
              </a:spcBef>
              <a:spcAft>
                <a:spcPts val="0"/>
              </a:spcAft>
              <a:buClr>
                <a:srgbClr val="1F2328"/>
              </a:buClr>
              <a:buSzPct val="100000"/>
              <a:buChar char="•"/>
            </a:pPr>
            <a:r>
              <a:rPr lang="en-US">
                <a:solidFill>
                  <a:srgbClr val="1F2328"/>
                </a:solidFill>
                <a:latin typeface="Arial"/>
                <a:ea typeface="Arial"/>
                <a:cs typeface="Arial"/>
                <a:sym typeface="Arial"/>
              </a:rPr>
              <a:t>Annotate files</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File Label</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Display Mode (Document, sentence)</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Entity label</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Relation label</a:t>
            </a:r>
            <a:endParaRPr/>
          </a:p>
          <a:p>
            <a:pPr indent="-228600" lvl="0" marL="228600" rtl="0" algn="l">
              <a:lnSpc>
                <a:spcPct val="90000"/>
              </a:lnSpc>
              <a:spcBef>
                <a:spcPts val="1000"/>
              </a:spcBef>
              <a:spcAft>
                <a:spcPts val="0"/>
              </a:spcAft>
              <a:buClr>
                <a:srgbClr val="1F2328"/>
              </a:buClr>
              <a:buSzPct val="100000"/>
              <a:buChar char="•"/>
            </a:pPr>
            <a:r>
              <a:rPr lang="en-US">
                <a:solidFill>
                  <a:srgbClr val="1F2328"/>
                </a:solidFill>
                <a:latin typeface="Arial"/>
                <a:ea typeface="Arial"/>
                <a:cs typeface="Arial"/>
                <a:sym typeface="Arial"/>
              </a:rPr>
              <a:t>Analyze the annotations</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Statistics</a:t>
            </a:r>
            <a:endParaRPr/>
          </a:p>
          <a:p>
            <a:pPr indent="-228600" lvl="0" marL="228600" rtl="0" algn="l">
              <a:lnSpc>
                <a:spcPct val="90000"/>
              </a:lnSpc>
              <a:spcBef>
                <a:spcPts val="1000"/>
              </a:spcBef>
              <a:spcAft>
                <a:spcPts val="0"/>
              </a:spcAft>
              <a:buClr>
                <a:srgbClr val="1F2328"/>
              </a:buClr>
              <a:buSzPct val="100000"/>
              <a:buChar char="•"/>
            </a:pPr>
            <a:r>
              <a:rPr lang="en-US">
                <a:solidFill>
                  <a:srgbClr val="1F2328"/>
                </a:solidFill>
                <a:latin typeface="Arial"/>
                <a:ea typeface="Arial"/>
                <a:cs typeface="Arial"/>
                <a:sym typeface="Arial"/>
              </a:rPr>
              <a:t>Export the annotations </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Save annotation files</a:t>
            </a:r>
            <a:endParaRPr/>
          </a:p>
          <a:p>
            <a:pPr indent="-228600" lvl="1" marL="685800" rtl="0" algn="l">
              <a:lnSpc>
                <a:spcPct val="90000"/>
              </a:lnSpc>
              <a:spcBef>
                <a:spcPts val="500"/>
              </a:spcBef>
              <a:spcAft>
                <a:spcPts val="0"/>
              </a:spcAft>
              <a:buClr>
                <a:srgbClr val="1F2328"/>
              </a:buClr>
              <a:buSzPct val="100000"/>
              <a:buChar char="•"/>
            </a:pPr>
            <a:r>
              <a:rPr lang="en-US">
                <a:solidFill>
                  <a:srgbClr val="1F2328"/>
                </a:solidFill>
                <a:latin typeface="Arial"/>
                <a:ea typeface="Arial"/>
                <a:cs typeface="Arial"/>
                <a:sym typeface="Arial"/>
              </a:rPr>
              <a:t>Export various formats</a:t>
            </a:r>
            <a:endParaRPr/>
          </a:p>
          <a:p>
            <a:pPr indent="-228600" lvl="0" marL="228600" rtl="0" algn="l">
              <a:lnSpc>
                <a:spcPct val="90000"/>
              </a:lnSpc>
              <a:spcBef>
                <a:spcPts val="1000"/>
              </a:spcBef>
              <a:spcAft>
                <a:spcPts val="0"/>
              </a:spcAft>
              <a:buClr>
                <a:srgbClr val="1F2328"/>
              </a:buClr>
              <a:buSzPct val="100000"/>
              <a:buChar char="•"/>
            </a:pPr>
            <a:r>
              <a:rPr lang="en-US">
                <a:solidFill>
                  <a:srgbClr val="1F2328"/>
                </a:solidFill>
                <a:latin typeface="Arial"/>
                <a:ea typeface="Arial"/>
                <a:cs typeface="Arial"/>
                <a:sym typeface="Arial"/>
              </a:rPr>
              <a:t>Adjudication</a:t>
            </a:r>
            <a:endParaRPr/>
          </a:p>
          <a:p>
            <a:pPr indent="-133350" lvl="1" marL="685800" rtl="0" algn="l">
              <a:lnSpc>
                <a:spcPct val="90000"/>
              </a:lnSpc>
              <a:spcBef>
                <a:spcPts val="500"/>
              </a:spcBef>
              <a:spcAft>
                <a:spcPts val="0"/>
              </a:spcAft>
              <a:buClr>
                <a:schemeClr val="dk1"/>
              </a:buClr>
              <a:buSzPct val="100000"/>
              <a:buNone/>
            </a:pPr>
            <a:r>
              <a:t/>
            </a:r>
            <a:endParaRPr>
              <a:solidFill>
                <a:srgbClr val="1F2328"/>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C55A11"/>
              </a:buClr>
              <a:buSzPts val="3600"/>
              <a:buNone/>
            </a:pPr>
            <a:r>
              <a:rPr lang="en-US" sz="3600">
                <a:solidFill>
                  <a:srgbClr val="C55A11"/>
                </a:solidFill>
              </a:rPr>
              <a:t>Now we go to MedTator </a:t>
            </a:r>
            <a:endParaRPr/>
          </a:p>
          <a:p>
            <a:pPr indent="0" lvl="0" marL="0" rtl="0" algn="ctr">
              <a:lnSpc>
                <a:spcPct val="90000"/>
              </a:lnSpc>
              <a:spcBef>
                <a:spcPts val="1000"/>
              </a:spcBef>
              <a:spcAft>
                <a:spcPts val="0"/>
              </a:spcAft>
              <a:buClr>
                <a:srgbClr val="C55A11"/>
              </a:buClr>
              <a:buSzPts val="3600"/>
              <a:buNone/>
            </a:pPr>
            <a:r>
              <a:rPr lang="en-US" sz="3600" u="sng">
                <a:solidFill>
                  <a:srgbClr val="C55A11"/>
                </a:solidFill>
                <a:hlinkClick r:id="rId3">
                  <a:extLst>
                    <a:ext uri="{A12FA001-AC4F-418D-AE19-62706E023703}">
                      <ahyp:hlinkClr val="tx"/>
                    </a:ext>
                  </a:extLst>
                </a:hlinkClick>
              </a:rPr>
              <a:t>https://medtator.ohnlp.org/</a:t>
            </a:r>
            <a:endParaRPr sz="3600">
              <a:solidFill>
                <a:srgbClr val="C55A11"/>
              </a:solidFill>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81" name="Google Shape;78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82" name="Google Shape;782;p44"/>
          <p:cNvPicPr preferRelativeResize="0"/>
          <p:nvPr/>
        </p:nvPicPr>
        <p:blipFill rotWithShape="1">
          <a:blip r:embed="rId3">
            <a:alphaModFix/>
          </a:blip>
          <a:srcRect b="0" l="0" r="0" t="0"/>
          <a:stretch/>
        </p:blipFill>
        <p:spPr>
          <a:xfrm>
            <a:off x="447963" y="295391"/>
            <a:ext cx="11559242" cy="55182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2c39f6d03b0_7_6"/>
          <p:cNvPicPr preferRelativeResize="0"/>
          <p:nvPr/>
        </p:nvPicPr>
        <p:blipFill rotWithShape="1">
          <a:blip r:embed="rId3">
            <a:alphaModFix/>
          </a:blip>
          <a:srcRect b="0" l="0" r="0" t="0"/>
          <a:stretch/>
        </p:blipFill>
        <p:spPr>
          <a:xfrm>
            <a:off x="203200" y="9144"/>
            <a:ext cx="8601075" cy="3248025"/>
          </a:xfrm>
          <a:prstGeom prst="rect">
            <a:avLst/>
          </a:prstGeom>
          <a:noFill/>
          <a:ln>
            <a:noFill/>
          </a:ln>
        </p:spPr>
      </p:pic>
      <p:sp>
        <p:nvSpPr>
          <p:cNvPr id="146" name="Google Shape;146;g2c39f6d03b0_7_6"/>
          <p:cNvSpPr txBox="1"/>
          <p:nvPr/>
        </p:nvSpPr>
        <p:spPr>
          <a:xfrm>
            <a:off x="9908032" y="274638"/>
            <a:ext cx="2031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3600" u="none" cap="none" strike="noStrike">
                <a:solidFill>
                  <a:srgbClr val="C00000"/>
                </a:solidFill>
                <a:latin typeface="Calibri"/>
                <a:ea typeface="Calibri"/>
                <a:cs typeface="Calibri"/>
                <a:sym typeface="Calibri"/>
              </a:rPr>
              <a:t>2009</a:t>
            </a:r>
            <a:endParaRPr/>
          </a:p>
        </p:txBody>
      </p:sp>
      <p:sp>
        <p:nvSpPr>
          <p:cNvPr id="147" name="Google Shape;147;g2c39f6d03b0_7_6"/>
          <p:cNvSpPr/>
          <p:nvPr/>
        </p:nvSpPr>
        <p:spPr>
          <a:xfrm>
            <a:off x="4803986" y="783327"/>
            <a:ext cx="543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accent1"/>
                </a:solidFill>
                <a:latin typeface="Calibri"/>
                <a:ea typeface="Calibri"/>
                <a:cs typeface="Calibri"/>
                <a:sym typeface="Calibri"/>
              </a:rPr>
              <a:t>https://wtnnews.com/2009/04/03/5840/</a:t>
            </a:r>
            <a:endParaRPr/>
          </a:p>
        </p:txBody>
      </p:sp>
      <p:sp>
        <p:nvSpPr>
          <p:cNvPr id="148" name="Google Shape;148;g2c39f6d03b0_7_6"/>
          <p:cNvSpPr/>
          <p:nvPr/>
        </p:nvSpPr>
        <p:spPr>
          <a:xfrm>
            <a:off x="274179" y="3566659"/>
            <a:ext cx="5486400" cy="1323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Open Sans"/>
                <a:ea typeface="Open Sans"/>
                <a:cs typeface="Open Sans"/>
                <a:sym typeface="Open Sans"/>
              </a:rPr>
              <a:t>cTAKES</a:t>
            </a:r>
            <a:r>
              <a:rPr lang="en-US" sz="1600">
                <a:solidFill>
                  <a:schemeClr val="lt1"/>
                </a:solidFill>
                <a:latin typeface="Open Sans"/>
                <a:ea typeface="Open Sans"/>
                <a:cs typeface="Open Sans"/>
                <a:sym typeface="Open Sans"/>
              </a:rPr>
              <a:t> functionality recognizes whether a clinical concept is negated, relevant to the patient or to the patient’s family, which are attributes critical to understanding patient-centered medical language.</a:t>
            </a:r>
            <a:endParaRPr sz="1600">
              <a:solidFill>
                <a:schemeClr val="lt1"/>
              </a:solidFill>
              <a:latin typeface="Calibri"/>
              <a:ea typeface="Calibri"/>
              <a:cs typeface="Calibri"/>
              <a:sym typeface="Calibri"/>
            </a:endParaRPr>
          </a:p>
        </p:txBody>
      </p:sp>
      <p:sp>
        <p:nvSpPr>
          <p:cNvPr id="149" name="Google Shape;149;g2c39f6d03b0_7_6"/>
          <p:cNvSpPr/>
          <p:nvPr/>
        </p:nvSpPr>
        <p:spPr>
          <a:xfrm>
            <a:off x="5892800" y="3351216"/>
            <a:ext cx="6096000" cy="17544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Open Sans"/>
                <a:ea typeface="Open Sans"/>
                <a:cs typeface="Open Sans"/>
                <a:sym typeface="Open Sans"/>
              </a:rPr>
              <a:t>IBM’s medKAT systems </a:t>
            </a:r>
            <a:r>
              <a:rPr lang="en-US" sz="1800">
                <a:solidFill>
                  <a:schemeClr val="lt1"/>
                </a:solidFill>
                <a:latin typeface="Open Sans"/>
                <a:ea typeface="Open Sans"/>
                <a:cs typeface="Open Sans"/>
                <a:sym typeface="Open Sans"/>
              </a:rPr>
              <a:t>(medical Knowledge Analysis Tool) is a system to extract structured information from unstructured data sources, such as pathology reports, clinical notes, discharge summaries and medical literature.</a:t>
            </a:r>
            <a:endParaRPr sz="1800">
              <a:solidFill>
                <a:schemeClr val="lt1"/>
              </a:solidFill>
              <a:latin typeface="Calibri"/>
              <a:ea typeface="Calibri"/>
              <a:cs typeface="Calibri"/>
              <a:sym typeface="Calibri"/>
            </a:endParaRPr>
          </a:p>
        </p:txBody>
      </p:sp>
      <p:pic>
        <p:nvPicPr>
          <p:cNvPr descr="Image result for apache ctakes" id="150" name="Google Shape;150;g2c39f6d03b0_7_6"/>
          <p:cNvPicPr preferRelativeResize="0"/>
          <p:nvPr/>
        </p:nvPicPr>
        <p:blipFill rotWithShape="1">
          <a:blip r:embed="rId4">
            <a:alphaModFix/>
          </a:blip>
          <a:srcRect b="0" l="0" r="0" t="0"/>
          <a:stretch/>
        </p:blipFill>
        <p:spPr>
          <a:xfrm>
            <a:off x="1567145" y="5770623"/>
            <a:ext cx="1970637" cy="963832"/>
          </a:xfrm>
          <a:prstGeom prst="rect">
            <a:avLst/>
          </a:prstGeom>
          <a:noFill/>
          <a:ln>
            <a:noFill/>
          </a:ln>
        </p:spPr>
      </p:pic>
      <p:pic>
        <p:nvPicPr>
          <p:cNvPr descr="Image result for apache ctakes" id="151" name="Google Shape;151;g2c39f6d03b0_7_6"/>
          <p:cNvPicPr preferRelativeResize="0"/>
          <p:nvPr/>
        </p:nvPicPr>
        <p:blipFill rotWithShape="1">
          <a:blip r:embed="rId5">
            <a:alphaModFix/>
          </a:blip>
          <a:srcRect b="0" l="0" r="0" t="0"/>
          <a:stretch/>
        </p:blipFill>
        <p:spPr>
          <a:xfrm>
            <a:off x="278313" y="5398357"/>
            <a:ext cx="2046732" cy="781582"/>
          </a:xfrm>
          <a:prstGeom prst="rect">
            <a:avLst/>
          </a:prstGeom>
          <a:noFill/>
          <a:ln>
            <a:noFill/>
          </a:ln>
        </p:spPr>
      </p:pic>
      <p:pic>
        <p:nvPicPr>
          <p:cNvPr descr="Image result for UIMA" id="152" name="Google Shape;152;g2c39f6d03b0_7_6"/>
          <p:cNvPicPr preferRelativeResize="0"/>
          <p:nvPr/>
        </p:nvPicPr>
        <p:blipFill rotWithShape="1">
          <a:blip r:embed="rId6">
            <a:alphaModFix/>
          </a:blip>
          <a:srcRect b="0" l="0" r="0" t="0"/>
          <a:stretch/>
        </p:blipFill>
        <p:spPr>
          <a:xfrm>
            <a:off x="5937249" y="5122504"/>
            <a:ext cx="1587892" cy="1620778"/>
          </a:xfrm>
          <a:prstGeom prst="rect">
            <a:avLst/>
          </a:prstGeom>
          <a:noFill/>
          <a:ln>
            <a:noFill/>
          </a:ln>
        </p:spPr>
      </p:pic>
      <p:pic>
        <p:nvPicPr>
          <p:cNvPr id="153" name="Google Shape;153;g2c39f6d03b0_7_6"/>
          <p:cNvPicPr preferRelativeResize="0"/>
          <p:nvPr/>
        </p:nvPicPr>
        <p:blipFill rotWithShape="1">
          <a:blip r:embed="rId7">
            <a:alphaModFix/>
          </a:blip>
          <a:srcRect b="0" l="0" r="0" t="0"/>
          <a:stretch/>
        </p:blipFill>
        <p:spPr>
          <a:xfrm>
            <a:off x="8698180" y="5847318"/>
            <a:ext cx="2324100" cy="552450"/>
          </a:xfrm>
          <a:prstGeom prst="rect">
            <a:avLst/>
          </a:prstGeom>
          <a:noFill/>
          <a:ln>
            <a:noFill/>
          </a:ln>
        </p:spPr>
      </p:pic>
      <p:sp>
        <p:nvSpPr>
          <p:cNvPr id="154" name="Google Shape;154;g2c39f6d03b0_7_6"/>
          <p:cNvSpPr/>
          <p:nvPr/>
        </p:nvSpPr>
        <p:spPr>
          <a:xfrm>
            <a:off x="137704" y="5257800"/>
            <a:ext cx="11952900" cy="1502400"/>
          </a:xfrm>
          <a:prstGeom prst="rect">
            <a:avLst/>
          </a:prstGeom>
          <a:noFill/>
          <a:ln cap="flat" cmpd="sng" w="1270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88" name="Google Shape;788;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89" name="Google Shape;789;p45"/>
          <p:cNvPicPr preferRelativeResize="0"/>
          <p:nvPr/>
        </p:nvPicPr>
        <p:blipFill rotWithShape="1">
          <a:blip r:embed="rId3">
            <a:alphaModFix/>
          </a:blip>
          <a:srcRect b="0" l="0" r="0" t="0"/>
          <a:stretch/>
        </p:blipFill>
        <p:spPr>
          <a:xfrm>
            <a:off x="447963" y="295391"/>
            <a:ext cx="11559242" cy="5518268"/>
          </a:xfrm>
          <a:prstGeom prst="rect">
            <a:avLst/>
          </a:prstGeom>
          <a:noFill/>
          <a:ln>
            <a:noFill/>
          </a:ln>
        </p:spPr>
      </p:pic>
      <p:pic>
        <p:nvPicPr>
          <p:cNvPr id="790" name="Google Shape;790;p45"/>
          <p:cNvPicPr preferRelativeResize="0"/>
          <p:nvPr/>
        </p:nvPicPr>
        <p:blipFill rotWithShape="1">
          <a:blip r:embed="rId4">
            <a:alphaModFix/>
          </a:blip>
          <a:srcRect b="0" l="0" r="0" t="0"/>
          <a:stretch/>
        </p:blipFill>
        <p:spPr>
          <a:xfrm>
            <a:off x="447963" y="3207544"/>
            <a:ext cx="3124200" cy="1587500"/>
          </a:xfrm>
          <a:prstGeom prst="rect">
            <a:avLst/>
          </a:prstGeom>
          <a:noFill/>
          <a:ln>
            <a:noFill/>
          </a:ln>
        </p:spPr>
      </p:pic>
      <p:cxnSp>
        <p:nvCxnSpPr>
          <p:cNvPr id="791" name="Google Shape;791;p45"/>
          <p:cNvCxnSpPr/>
          <p:nvPr/>
        </p:nvCxnSpPr>
        <p:spPr>
          <a:xfrm rot="10800000">
            <a:off x="1347537" y="1462321"/>
            <a:ext cx="0" cy="2455161"/>
          </a:xfrm>
          <a:prstGeom prst="straightConnector1">
            <a:avLst/>
          </a:prstGeom>
          <a:noFill/>
          <a:ln cap="flat" cmpd="sng" w="57150">
            <a:solidFill>
              <a:schemeClr val="dk1"/>
            </a:solidFill>
            <a:prstDash val="solid"/>
            <a:miter lim="800000"/>
            <a:headEnd len="sm" w="sm" type="none"/>
            <a:tailEnd len="med" w="med" type="triangle"/>
          </a:ln>
        </p:spPr>
      </p:cxnSp>
      <p:pic>
        <p:nvPicPr>
          <p:cNvPr id="792" name="Google Shape;792;p45"/>
          <p:cNvPicPr preferRelativeResize="0"/>
          <p:nvPr/>
        </p:nvPicPr>
        <p:blipFill rotWithShape="1">
          <a:blip r:embed="rId5">
            <a:alphaModFix/>
          </a:blip>
          <a:srcRect b="0" l="0" r="0" t="0"/>
          <a:stretch/>
        </p:blipFill>
        <p:spPr>
          <a:xfrm>
            <a:off x="3958225" y="2408960"/>
            <a:ext cx="4502358" cy="3017044"/>
          </a:xfrm>
          <a:prstGeom prst="rect">
            <a:avLst/>
          </a:prstGeom>
          <a:noFill/>
          <a:ln>
            <a:noFill/>
          </a:ln>
        </p:spPr>
      </p:pic>
      <p:cxnSp>
        <p:nvCxnSpPr>
          <p:cNvPr id="793" name="Google Shape;793;p45"/>
          <p:cNvCxnSpPr/>
          <p:nvPr/>
        </p:nvCxnSpPr>
        <p:spPr>
          <a:xfrm rot="10800000">
            <a:off x="2743200" y="1462321"/>
            <a:ext cx="2292263" cy="1966679"/>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Sample</a:t>
            </a:r>
            <a:endParaRPr/>
          </a:p>
        </p:txBody>
      </p:sp>
      <p:sp>
        <p:nvSpPr>
          <p:cNvPr id="799" name="Google Shape;79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00" name="Google Shape;800;p46"/>
          <p:cNvPicPr preferRelativeResize="0"/>
          <p:nvPr/>
        </p:nvPicPr>
        <p:blipFill rotWithShape="1">
          <a:blip r:embed="rId3">
            <a:alphaModFix/>
          </a:blip>
          <a:srcRect b="0" l="0" r="0" t="0"/>
          <a:stretch/>
        </p:blipFill>
        <p:spPr>
          <a:xfrm>
            <a:off x="532714" y="1439721"/>
            <a:ext cx="11465723" cy="512314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Sample</a:t>
            </a:r>
            <a:endParaRPr/>
          </a:p>
        </p:txBody>
      </p:sp>
      <p:sp>
        <p:nvSpPr>
          <p:cNvPr id="806" name="Google Shape;806;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07" name="Google Shape;807;p47"/>
          <p:cNvPicPr preferRelativeResize="0"/>
          <p:nvPr/>
        </p:nvPicPr>
        <p:blipFill rotWithShape="1">
          <a:blip r:embed="rId3">
            <a:alphaModFix/>
          </a:blip>
          <a:srcRect b="0" l="0" r="0" t="0"/>
          <a:stretch/>
        </p:blipFill>
        <p:spPr>
          <a:xfrm>
            <a:off x="576737" y="1315233"/>
            <a:ext cx="11038526" cy="54099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Annotation</a:t>
            </a:r>
            <a:endParaRPr/>
          </a:p>
        </p:txBody>
      </p:sp>
      <p:sp>
        <p:nvSpPr>
          <p:cNvPr id="813" name="Google Shape;81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14" name="Google Shape;814;p48"/>
          <p:cNvPicPr preferRelativeResize="0"/>
          <p:nvPr/>
        </p:nvPicPr>
        <p:blipFill rotWithShape="1">
          <a:blip r:embed="rId3">
            <a:alphaModFix/>
          </a:blip>
          <a:srcRect b="0" l="0" r="0" t="0"/>
          <a:stretch/>
        </p:blipFill>
        <p:spPr>
          <a:xfrm>
            <a:off x="104384" y="1252602"/>
            <a:ext cx="12087616" cy="57625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Functions</a:t>
            </a:r>
            <a:endParaRPr/>
          </a:p>
        </p:txBody>
      </p:sp>
      <p:sp>
        <p:nvSpPr>
          <p:cNvPr id="820" name="Google Shape;820;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21" name="Google Shape;821;p49"/>
          <p:cNvPicPr preferRelativeResize="0"/>
          <p:nvPr/>
        </p:nvPicPr>
        <p:blipFill rotWithShape="1">
          <a:blip r:embed="rId3">
            <a:alphaModFix/>
          </a:blip>
          <a:srcRect b="0" l="0" r="0" t="0"/>
          <a:stretch/>
        </p:blipFill>
        <p:spPr>
          <a:xfrm>
            <a:off x="104384" y="1252602"/>
            <a:ext cx="12087616" cy="5762505"/>
          </a:xfrm>
          <a:prstGeom prst="rect">
            <a:avLst/>
          </a:prstGeom>
          <a:noFill/>
          <a:ln>
            <a:noFill/>
          </a:ln>
        </p:spPr>
      </p:pic>
      <p:sp>
        <p:nvSpPr>
          <p:cNvPr id="822" name="Google Shape;822;p49"/>
          <p:cNvSpPr txBox="1"/>
          <p:nvPr/>
        </p:nvSpPr>
        <p:spPr>
          <a:xfrm>
            <a:off x="0" y="1377836"/>
            <a:ext cx="11895550" cy="923330"/>
          </a:xfrm>
          <a:prstGeom prst="rect">
            <a:avLst/>
          </a:prstGeom>
          <a:noFill/>
          <a:ln cap="flat" cmpd="sng" w="508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a:buNone/>
            </a:pPr>
            <a:r>
              <a:rPr b="0" i="0" lang="en-US">
                <a:solidFill>
                  <a:srgbClr val="000000"/>
                </a:solidFill>
                <a:latin typeface="Times"/>
                <a:ea typeface="Times"/>
                <a:cs typeface="Times"/>
                <a:sym typeface="Times"/>
              </a:rPr>
              <a:t>Hands-on: NLP Ruleset Development using the MedTagger Web Interface</a:t>
            </a:r>
            <a:endParaRPr>
              <a:solidFill>
                <a:srgbClr val="000000"/>
              </a:solidFill>
              <a:latin typeface="Times"/>
              <a:ea typeface="Times"/>
              <a:cs typeface="Times"/>
              <a:sym typeface="Times"/>
            </a:endParaRPr>
          </a:p>
        </p:txBody>
      </p:sp>
      <p:sp>
        <p:nvSpPr>
          <p:cNvPr id="828" name="Google Shape;828;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Sunyang Fu, PhD</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g2c39f6d03b0_0_47"/>
          <p:cNvPicPr preferRelativeResize="0"/>
          <p:nvPr/>
        </p:nvPicPr>
        <p:blipFill>
          <a:blip r:embed="rId3">
            <a:alphaModFix/>
          </a:blip>
          <a:stretch>
            <a:fillRect/>
          </a:stretch>
        </p:blipFill>
        <p:spPr>
          <a:xfrm>
            <a:off x="0" y="552387"/>
            <a:ext cx="12191998" cy="5753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g2c39f6d03b0_0_0"/>
          <p:cNvPicPr preferRelativeResize="0"/>
          <p:nvPr/>
        </p:nvPicPr>
        <p:blipFill>
          <a:blip r:embed="rId3">
            <a:alphaModFix/>
          </a:blip>
          <a:stretch>
            <a:fillRect/>
          </a:stretch>
        </p:blipFill>
        <p:spPr>
          <a:xfrm>
            <a:off x="567625" y="152400"/>
            <a:ext cx="10917631" cy="6553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c39f6d03b0_9_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 Demo</a:t>
            </a:r>
            <a:endParaRPr/>
          </a:p>
        </p:txBody>
      </p:sp>
      <p:sp>
        <p:nvSpPr>
          <p:cNvPr id="846" name="Google Shape;846;g2c39f6d03b0_9_44"/>
          <p:cNvSpPr txBox="1"/>
          <p:nvPr/>
        </p:nvSpPr>
        <p:spPr>
          <a:xfrm>
            <a:off x="924225" y="1995775"/>
            <a:ext cx="90012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OHNLP Rule Editor:</a:t>
            </a:r>
            <a:r>
              <a:rPr lang="en-US"/>
              <a:t> </a:t>
            </a:r>
            <a:r>
              <a:rPr lang="en-US" sz="2200" u="sng">
                <a:solidFill>
                  <a:schemeClr val="hlink"/>
                </a:solidFill>
                <a:hlinkClick r:id="rId3"/>
              </a:rPr>
              <a:t>https://ohnlp.org/ohnlptk/ie_editor.html</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000">
                <a:solidFill>
                  <a:schemeClr val="dk1"/>
                </a:solidFill>
              </a:rPr>
              <a:t>Literature: </a:t>
            </a:r>
            <a:r>
              <a:rPr lang="en-US" sz="2200" u="sng">
                <a:solidFill>
                  <a:schemeClr val="hlink"/>
                </a:solidFill>
                <a:hlinkClick r:id="rId4"/>
              </a:rPr>
              <a:t>https://academic.oup.com/jamia/article/30/12/2036/7239870</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000">
                <a:solidFill>
                  <a:schemeClr val="dk1"/>
                </a:solidFill>
              </a:rPr>
              <a:t>UMLS: </a:t>
            </a:r>
            <a:r>
              <a:rPr lang="en-US" sz="2200" u="sng">
                <a:solidFill>
                  <a:schemeClr val="hlink"/>
                </a:solidFill>
                <a:hlinkClick r:id="rId5"/>
              </a:rPr>
              <a:t>https://uts.nlm.nih.gov/uts/umls/concept/C0013404</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LLM: </a:t>
            </a:r>
            <a:r>
              <a:rPr lang="en-US" sz="2200" u="sng">
                <a:solidFill>
                  <a:schemeClr val="hlink"/>
                </a:solidFill>
                <a:hlinkClick r:id="rId6"/>
              </a:rPr>
              <a:t>https://chat.openai.com/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g2c39f6d03b0_9_53"/>
          <p:cNvPicPr preferRelativeResize="0"/>
          <p:nvPr/>
        </p:nvPicPr>
        <p:blipFill>
          <a:blip r:embed="rId3">
            <a:alphaModFix/>
          </a:blip>
          <a:stretch>
            <a:fillRect/>
          </a:stretch>
        </p:blipFill>
        <p:spPr>
          <a:xfrm>
            <a:off x="602749" y="147375"/>
            <a:ext cx="11277251" cy="6359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2c39f6d03b0_7_170"/>
          <p:cNvPicPr preferRelativeResize="0"/>
          <p:nvPr/>
        </p:nvPicPr>
        <p:blipFill>
          <a:blip r:embed="rId3">
            <a:alphaModFix/>
          </a:blip>
          <a:stretch>
            <a:fillRect/>
          </a:stretch>
        </p:blipFill>
        <p:spPr>
          <a:xfrm>
            <a:off x="478150" y="410650"/>
            <a:ext cx="10825098" cy="2912400"/>
          </a:xfrm>
          <a:prstGeom prst="rect">
            <a:avLst/>
          </a:prstGeom>
          <a:noFill/>
          <a:ln>
            <a:noFill/>
          </a:ln>
        </p:spPr>
      </p:pic>
      <p:sp>
        <p:nvSpPr>
          <p:cNvPr id="161" name="Google Shape;161;g2c39f6d03b0_7_170"/>
          <p:cNvSpPr txBox="1"/>
          <p:nvPr/>
        </p:nvSpPr>
        <p:spPr>
          <a:xfrm>
            <a:off x="539700" y="3613800"/>
            <a:ext cx="11112600" cy="25983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US" sz="2800">
                <a:solidFill>
                  <a:srgbClr val="333333"/>
                </a:solidFill>
                <a:highlight>
                  <a:srgbClr val="FFFFFF"/>
                </a:highlight>
              </a:rPr>
              <a:t>Secondary Use of EHR Information (SHARPn) </a:t>
            </a:r>
            <a:endParaRPr sz="2800">
              <a:solidFill>
                <a:srgbClr val="333333"/>
              </a:solidFill>
              <a:highlight>
                <a:srgbClr val="FFFFFF"/>
              </a:highlight>
            </a:endParaRPr>
          </a:p>
          <a:p>
            <a:pPr indent="0" lvl="0" marL="457200" rtl="0" algn="ctr">
              <a:lnSpc>
                <a:spcPct val="115000"/>
              </a:lnSpc>
              <a:spcBef>
                <a:spcPts val="0"/>
              </a:spcBef>
              <a:spcAft>
                <a:spcPts val="0"/>
              </a:spcAft>
              <a:buNone/>
            </a:pPr>
            <a:r>
              <a:rPr lang="en-US" sz="2800">
                <a:solidFill>
                  <a:srgbClr val="333333"/>
                </a:solidFill>
                <a:highlight>
                  <a:srgbClr val="FFFFFF"/>
                </a:highlight>
              </a:rPr>
              <a:t>PI: Chris Chute</a:t>
            </a:r>
            <a:endParaRPr sz="2800">
              <a:solidFill>
                <a:srgbClr val="333333"/>
              </a:solidFill>
              <a:highlight>
                <a:srgbClr val="FFFFFF"/>
              </a:highlight>
            </a:endParaRPr>
          </a:p>
          <a:p>
            <a:pPr indent="457200" lvl="0" marL="457200" rtl="0" algn="ctr">
              <a:lnSpc>
                <a:spcPct val="115000"/>
              </a:lnSpc>
              <a:spcBef>
                <a:spcPts val="0"/>
              </a:spcBef>
              <a:spcAft>
                <a:spcPts val="0"/>
              </a:spcAft>
              <a:buNone/>
            </a:pPr>
            <a:r>
              <a:t/>
            </a:r>
            <a:endParaRPr sz="2800">
              <a:solidFill>
                <a:srgbClr val="333333"/>
              </a:solidFill>
              <a:highlight>
                <a:srgbClr val="FFFFFF"/>
              </a:highlight>
            </a:endParaRPr>
          </a:p>
          <a:p>
            <a:pPr indent="457200" lvl="0" marL="457200" rtl="0" algn="ctr">
              <a:lnSpc>
                <a:spcPct val="115000"/>
              </a:lnSpc>
              <a:spcBef>
                <a:spcPts val="0"/>
              </a:spcBef>
              <a:spcAft>
                <a:spcPts val="0"/>
              </a:spcAft>
              <a:buNone/>
            </a:pPr>
            <a:r>
              <a:rPr lang="en-US" sz="2800">
                <a:solidFill>
                  <a:srgbClr val="333333"/>
                </a:solidFill>
                <a:highlight>
                  <a:srgbClr val="FFFFFF"/>
                </a:highlight>
              </a:rPr>
              <a:t>Develop  tools and resources to facilitate effective use of electronic clinical data captured by EHRs and similar systems.</a:t>
            </a:r>
            <a:endParaRPr sz="2800">
              <a:solidFill>
                <a:srgbClr val="333333"/>
              </a:solidFill>
              <a:highlight>
                <a:srgbClr val="FFFFFF"/>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2c39f6d03b0_0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Prompt Engineering </a:t>
            </a:r>
            <a:endParaRPr/>
          </a:p>
        </p:txBody>
      </p:sp>
      <p:sp>
        <p:nvSpPr>
          <p:cNvPr id="858" name="Google Shape;858;g2c39f6d03b0_0_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688"/>
              <a:buFont typeface="Arial"/>
              <a:buNone/>
            </a:pPr>
            <a:r>
              <a:rPr lang="en-US" sz="2450"/>
              <a:t>You are an NLP researcher with the goal to develop a rule-based NLP system for delirium concept identification.</a:t>
            </a:r>
            <a:endParaRPr sz="2450"/>
          </a:p>
          <a:p>
            <a:pPr indent="0" lvl="0" marL="0" rtl="0" algn="l">
              <a:lnSpc>
                <a:spcPct val="70000"/>
              </a:lnSpc>
              <a:spcBef>
                <a:spcPts val="1000"/>
              </a:spcBef>
              <a:spcAft>
                <a:spcPts val="0"/>
              </a:spcAft>
              <a:buClr>
                <a:schemeClr val="dk1"/>
              </a:buClr>
              <a:buSzPts val="688"/>
              <a:buFont typeface="Arial"/>
              <a:buNone/>
            </a:pPr>
            <a:r>
              <a:t/>
            </a:r>
            <a:endParaRPr sz="2450"/>
          </a:p>
          <a:p>
            <a:pPr indent="0" lvl="0" marL="0" rtl="0" algn="l">
              <a:lnSpc>
                <a:spcPct val="70000"/>
              </a:lnSpc>
              <a:spcBef>
                <a:spcPts val="1000"/>
              </a:spcBef>
              <a:spcAft>
                <a:spcPts val="0"/>
              </a:spcAft>
              <a:buClr>
                <a:schemeClr val="dk1"/>
              </a:buClr>
              <a:buSzPts val="688"/>
              <a:buFont typeface="Arial"/>
              <a:buNone/>
            </a:pPr>
            <a:r>
              <a:rPr lang="en-US" sz="2450"/>
              <a:t>Read the provided dictionary list and generate more variations including potential human spelling errors, key words and regular expression phrases. Input dictionary list is</a:t>
            </a:r>
            <a:endParaRPr sz="2450"/>
          </a:p>
          <a:p>
            <a:pPr indent="-384175" lvl="0" marL="457200" rtl="0" algn="l">
              <a:lnSpc>
                <a:spcPct val="70000"/>
              </a:lnSpc>
              <a:spcBef>
                <a:spcPts val="1000"/>
              </a:spcBef>
              <a:spcAft>
                <a:spcPts val="0"/>
              </a:spcAft>
              <a:buSzPts val="2450"/>
              <a:buChar char="•"/>
            </a:pPr>
            <a:r>
              <a:rPr lang="en-US" sz="2450"/>
              <a:t>dyspnea</a:t>
            </a:r>
            <a:endParaRPr sz="2450"/>
          </a:p>
          <a:p>
            <a:pPr indent="-384175" lvl="0" marL="457200" rtl="0" algn="l">
              <a:lnSpc>
                <a:spcPct val="70000"/>
              </a:lnSpc>
              <a:spcBef>
                <a:spcPts val="0"/>
              </a:spcBef>
              <a:spcAft>
                <a:spcPts val="0"/>
              </a:spcAft>
              <a:buSzPts val="2450"/>
              <a:buChar char="•"/>
            </a:pPr>
            <a:r>
              <a:rPr lang="en-US" sz="2450"/>
              <a:t>shortness of breath</a:t>
            </a:r>
            <a:endParaRPr sz="2450"/>
          </a:p>
          <a:p>
            <a:pPr indent="-384175" lvl="0" marL="457200" rtl="0" algn="l">
              <a:lnSpc>
                <a:spcPct val="70000"/>
              </a:lnSpc>
              <a:spcBef>
                <a:spcPts val="0"/>
              </a:spcBef>
              <a:spcAft>
                <a:spcPts val="0"/>
              </a:spcAft>
              <a:buSzPts val="2450"/>
              <a:buChar char="•"/>
            </a:pPr>
            <a:r>
              <a:rPr lang="en-US" sz="2450"/>
              <a:t>s.o.b.</a:t>
            </a:r>
            <a:endParaRPr sz="2450"/>
          </a:p>
          <a:p>
            <a:pPr indent="-384175" lvl="0" marL="457200" rtl="0" algn="l">
              <a:lnSpc>
                <a:spcPct val="70000"/>
              </a:lnSpc>
              <a:spcBef>
                <a:spcPts val="0"/>
              </a:spcBef>
              <a:spcAft>
                <a:spcPts val="0"/>
              </a:spcAft>
              <a:buSzPts val="2450"/>
              <a:buChar char="•"/>
            </a:pPr>
            <a:r>
              <a:rPr lang="en-US" sz="2450"/>
              <a:t>respiratory difficulty</a:t>
            </a:r>
            <a:endParaRPr sz="2450"/>
          </a:p>
          <a:p>
            <a:pPr indent="0" lvl="0" marL="0" rtl="0" algn="l">
              <a:lnSpc>
                <a:spcPct val="70000"/>
              </a:lnSpc>
              <a:spcBef>
                <a:spcPts val="1000"/>
              </a:spcBef>
              <a:spcAft>
                <a:spcPts val="0"/>
              </a:spcAft>
              <a:buClr>
                <a:schemeClr val="dk1"/>
              </a:buClr>
              <a:buSzPts val="688"/>
              <a:buFont typeface="Arial"/>
              <a:buNone/>
            </a:pPr>
            <a:r>
              <a:t/>
            </a:r>
            <a:endParaRPr sz="2450"/>
          </a:p>
          <a:p>
            <a:pPr indent="0" lvl="0" marL="0" rtl="0" algn="l">
              <a:lnSpc>
                <a:spcPct val="70000"/>
              </a:lnSpc>
              <a:spcBef>
                <a:spcPts val="1000"/>
              </a:spcBef>
              <a:spcAft>
                <a:spcPts val="0"/>
              </a:spcAft>
              <a:buClr>
                <a:schemeClr val="dk1"/>
              </a:buClr>
              <a:buSzPts val="688"/>
              <a:buFont typeface="Arial"/>
              <a:buNone/>
            </a:pPr>
            <a:r>
              <a:rPr lang="en-US" sz="2450"/>
              <a:t>Please provide output as a list of expanded dictionary.</a:t>
            </a:r>
            <a:endParaRPr sz="2450"/>
          </a:p>
          <a:p>
            <a:pPr indent="0" lvl="0" marL="0" rtl="0" algn="l">
              <a:lnSpc>
                <a:spcPct val="70000"/>
              </a:lnSpc>
              <a:spcBef>
                <a:spcPts val="1000"/>
              </a:spcBef>
              <a:spcAft>
                <a:spcPts val="0"/>
              </a:spcAft>
              <a:buClr>
                <a:schemeClr val="dk1"/>
              </a:buClr>
              <a:buSzPts val="1750"/>
              <a:buNone/>
            </a:pPr>
            <a:r>
              <a:t/>
            </a:r>
            <a:endParaRPr sz="245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2c39f6d03b0_0_36"/>
          <p:cNvSpPr txBox="1"/>
          <p:nvPr>
            <p:ph idx="1" type="body"/>
          </p:nvPr>
        </p:nvSpPr>
        <p:spPr>
          <a:xfrm>
            <a:off x="6227875" y="1816400"/>
            <a:ext cx="4720500" cy="43512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275"/>
              <a:buNone/>
            </a:pPr>
            <a:r>
              <a:t/>
            </a:r>
            <a:endParaRPr sz="2000"/>
          </a:p>
          <a:p>
            <a:pPr indent="0" lvl="0" marL="0" rtl="0" algn="l">
              <a:lnSpc>
                <a:spcPct val="70000"/>
              </a:lnSpc>
              <a:spcBef>
                <a:spcPts val="1000"/>
              </a:spcBef>
              <a:spcAft>
                <a:spcPts val="0"/>
              </a:spcAft>
              <a:buSzPts val="275"/>
              <a:buNone/>
            </a:pPr>
            <a:r>
              <a:rPr b="1" lang="en-US" sz="2000"/>
              <a:t>Regex</a:t>
            </a:r>
            <a:r>
              <a:rPr b="1" lang="en-US" sz="2000"/>
              <a:t> List:</a:t>
            </a:r>
            <a:endParaRPr b="1" sz="2000"/>
          </a:p>
          <a:p>
            <a:pPr indent="0" lvl="0" marL="0" rtl="0" algn="l">
              <a:lnSpc>
                <a:spcPct val="70000"/>
              </a:lnSpc>
              <a:spcBef>
                <a:spcPts val="1000"/>
              </a:spcBef>
              <a:spcAft>
                <a:spcPts val="0"/>
              </a:spcAft>
              <a:buSzPts val="275"/>
              <a:buNone/>
            </a:pPr>
            <a:r>
              <a:rPr lang="en-US" sz="2000"/>
              <a:t>dyspne(a|ia), short(n?e?s?s?)\s?of\s(breath|air), (breath|air)\s?(short(n?e?s?s?)|difficulty|problem), (respiratory\s)?(difficulty|distress|discomfort|trouble), (trouble|difficulty|problem)\sin\s(breathing|respiration), (labored|heavy|strained)\sbreathing, (gasping|panting|wheezing)\s(for\sair)?, (choke|suffocat(ion|ing))\s(sensation|feeling)?, (chest|thoracic)\stightness, (exertional|physical)\sdyspnea, (orthopnea|paroxysmal nocturnal dyspnea), (fast|rapid|quick)\sbreathing, (slow|irregular|abnormal)\sbreathing</a:t>
            </a:r>
            <a:endParaRPr sz="2000"/>
          </a:p>
        </p:txBody>
      </p:sp>
      <p:sp>
        <p:nvSpPr>
          <p:cNvPr id="865" name="Google Shape;865;g2c39f6d03b0_0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Output</a:t>
            </a:r>
            <a:endParaRPr/>
          </a:p>
        </p:txBody>
      </p:sp>
      <p:sp>
        <p:nvSpPr>
          <p:cNvPr id="866" name="Google Shape;866;g2c39f6d03b0_0_36"/>
          <p:cNvSpPr txBox="1"/>
          <p:nvPr>
            <p:ph idx="1" type="body"/>
          </p:nvPr>
        </p:nvSpPr>
        <p:spPr>
          <a:xfrm>
            <a:off x="838200" y="1816400"/>
            <a:ext cx="4720500" cy="43512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275"/>
              <a:buNone/>
            </a:pPr>
            <a:r>
              <a:t/>
            </a:r>
            <a:endParaRPr sz="2000"/>
          </a:p>
          <a:p>
            <a:pPr indent="0" lvl="0" marL="0" rtl="0" algn="l">
              <a:lnSpc>
                <a:spcPct val="70000"/>
              </a:lnSpc>
              <a:spcBef>
                <a:spcPts val="1000"/>
              </a:spcBef>
              <a:spcAft>
                <a:spcPts val="0"/>
              </a:spcAft>
              <a:buSzPts val="275"/>
              <a:buNone/>
            </a:pPr>
            <a:r>
              <a:rPr b="1" lang="en-US" sz="2000"/>
              <a:t>Dictionary</a:t>
            </a:r>
            <a:r>
              <a:rPr b="1" lang="en-US" sz="2000"/>
              <a:t> List:</a:t>
            </a:r>
            <a:endParaRPr b="1" sz="2000"/>
          </a:p>
          <a:p>
            <a:pPr indent="0" lvl="0" marL="0" rtl="0" algn="l">
              <a:lnSpc>
                <a:spcPct val="70000"/>
              </a:lnSpc>
              <a:spcBef>
                <a:spcPts val="1000"/>
              </a:spcBef>
              <a:spcAft>
                <a:spcPts val="0"/>
              </a:spcAft>
              <a:buSzPts val="275"/>
              <a:buNone/>
            </a:pPr>
            <a:r>
              <a:rPr lang="en-US" sz="2000"/>
              <a:t>dyspnea, dyspnoea, breathlessness, difficulty breathing, trouble breathing, labored breathing, gasping for air, panting, wheezing, choking sensation, air hunger, suffocation sensation, chest tightness, respiratory distress, exertional dyspnea, orthopnea, paroxysmal nocturnal dyspnea, tachypnea, bradypnea, apnea, irregular breathing</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graphicFrame>
        <p:nvGraphicFramePr>
          <p:cNvPr id="872" name="Google Shape;872;g2c39f6d03b0_9_62"/>
          <p:cNvGraphicFramePr/>
          <p:nvPr/>
        </p:nvGraphicFramePr>
        <p:xfrm>
          <a:off x="5408850" y="81700"/>
          <a:ext cx="3000000" cy="3000000"/>
        </p:xfrm>
        <a:graphic>
          <a:graphicData uri="http://schemas.openxmlformats.org/drawingml/2006/table">
            <a:tbl>
              <a:tblPr>
                <a:noFill/>
                <a:tableStyleId>{2F717729-A807-4174-8D86-08C452533300}</a:tableStyleId>
              </a:tblPr>
              <a:tblGrid>
                <a:gridCol w="1253925"/>
                <a:gridCol w="812075"/>
                <a:gridCol w="4717150"/>
              </a:tblGrid>
              <a:tr h="590550">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Concepts</a:t>
                      </a:r>
                      <a:endParaRPr b="1"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No. Variants in original ruleset</a:t>
                      </a:r>
                      <a:endParaRPr b="1"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Rule increase in multi-site version</a:t>
                      </a:r>
                      <a:endParaRPr b="1"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145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Abdominal_pain</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16</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none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145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Chest_pain</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7</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none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145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Chill</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none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145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Cough</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9</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none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67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Cyanosis</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5</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#UMN, add words between</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bluish(\s+\S+){0,5}\s*lips</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bluish(\s+\S+){0,5}\s*face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80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Delirium</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4</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//UK</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deilirium</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145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Diarrhea</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8</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none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6775">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Dyspnea</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25</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//UMN</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WOB</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breathing issue\w{0,3}</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//UK</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shortness of air</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800">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Fatigue</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14</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latin typeface="Times New Roman"/>
                          <a:ea typeface="Times New Roman"/>
                          <a:cs typeface="Times New Roman"/>
                          <a:sym typeface="Times New Roman"/>
                        </a:rPr>
                        <a:t>//UK</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US" sz="1600">
                          <a:latin typeface="Times New Roman"/>
                          <a:ea typeface="Times New Roman"/>
                          <a:cs typeface="Times New Roman"/>
                          <a:sym typeface="Times New Roman"/>
                        </a:rPr>
                        <a:t>weak\w{0,5}</a:t>
                      </a:r>
                      <a:endParaRPr sz="1600">
                        <a:latin typeface="Times New Roman"/>
                        <a:ea typeface="Times New Roman"/>
                        <a:cs typeface="Times New Roman"/>
                        <a:sym typeface="Times New Roman"/>
                      </a:endParaRPr>
                    </a:p>
                  </a:txBody>
                  <a:tcPr marT="8900" marB="8900" marR="8900" marL="89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873" name="Google Shape;873;g2c39f6d03b0_9_62"/>
          <p:cNvPicPr preferRelativeResize="0"/>
          <p:nvPr/>
        </p:nvPicPr>
        <p:blipFill>
          <a:blip r:embed="rId3">
            <a:alphaModFix/>
          </a:blip>
          <a:stretch>
            <a:fillRect/>
          </a:stretch>
        </p:blipFill>
        <p:spPr>
          <a:xfrm>
            <a:off x="0" y="81699"/>
            <a:ext cx="5335451" cy="30579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6000"/>
              <a:buFont typeface="Times"/>
              <a:buNone/>
            </a:pPr>
            <a:r>
              <a:rPr b="0" i="0" lang="en-US">
                <a:solidFill>
                  <a:srgbClr val="000000"/>
                </a:solidFill>
                <a:latin typeface="Times"/>
                <a:ea typeface="Times"/>
                <a:cs typeface="Times"/>
                <a:sym typeface="Times"/>
              </a:rPr>
              <a:t>Hands-on: Evaluation of </a:t>
            </a:r>
            <a:r>
              <a:rPr lang="en-US">
                <a:solidFill>
                  <a:srgbClr val="000000"/>
                </a:solidFill>
                <a:latin typeface="Times"/>
                <a:ea typeface="Times"/>
                <a:cs typeface="Times"/>
                <a:sym typeface="Times"/>
              </a:rPr>
              <a:t>NLP output using MedTator</a:t>
            </a:r>
            <a:endParaRPr/>
          </a:p>
        </p:txBody>
      </p:sp>
      <p:sp>
        <p:nvSpPr>
          <p:cNvPr id="879" name="Google Shape;879;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Liwei Wang, MD., PhD</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Aim</a:t>
            </a:r>
            <a:endParaRPr/>
          </a:p>
        </p:txBody>
      </p:sp>
      <p:sp>
        <p:nvSpPr>
          <p:cNvPr id="885" name="Google Shape;885;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generate MedTator xml format based on NLP output using MedTator</a:t>
            </a:r>
            <a:endParaRPr/>
          </a:p>
          <a:p>
            <a:pPr indent="-228600" lvl="0" marL="228600" rtl="0" algn="l">
              <a:lnSpc>
                <a:spcPct val="90000"/>
              </a:lnSpc>
              <a:spcBef>
                <a:spcPts val="1000"/>
              </a:spcBef>
              <a:spcAft>
                <a:spcPts val="0"/>
              </a:spcAft>
              <a:buClr>
                <a:schemeClr val="dk1"/>
              </a:buClr>
              <a:buSzPts val="2800"/>
              <a:buChar char="•"/>
            </a:pPr>
            <a:r>
              <a:rPr lang="en-US"/>
              <a:t>To evaluate the NLP output in MedTator xml format against the gold standards using MedTator</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Resources</a:t>
            </a:r>
            <a:endParaRPr/>
          </a:p>
        </p:txBody>
      </p:sp>
      <p:sp>
        <p:nvSpPr>
          <p:cNvPr id="891" name="Google Shape;891;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78765" lvl="0" marL="228600" rtl="0" algn="l">
              <a:lnSpc>
                <a:spcPct val="100000"/>
              </a:lnSpc>
              <a:spcBef>
                <a:spcPts val="1600"/>
              </a:spcBef>
              <a:spcAft>
                <a:spcPts val="0"/>
              </a:spcAft>
              <a:buSzPct val="100000"/>
              <a:buChar char="•"/>
            </a:pPr>
            <a:r>
              <a:rPr lang="en-US"/>
              <a:t>Link to Github: </a:t>
            </a:r>
            <a:r>
              <a:rPr lang="en-US" u="sng">
                <a:solidFill>
                  <a:schemeClr val="hlink"/>
                </a:solidFill>
                <a:hlinkClick r:id="rId3"/>
              </a:rPr>
              <a:t>https://github.com/OHNLP/AMIAISWorkshop2024</a:t>
            </a:r>
            <a:r>
              <a:rPr lang="en-US"/>
              <a:t> </a:t>
            </a:r>
            <a:endParaRPr/>
          </a:p>
          <a:p>
            <a:pPr indent="-215265" lvl="0" marL="228600" rtl="0" algn="l">
              <a:lnSpc>
                <a:spcPct val="90000"/>
              </a:lnSpc>
              <a:spcBef>
                <a:spcPts val="0"/>
              </a:spcBef>
              <a:spcAft>
                <a:spcPts val="0"/>
              </a:spcAft>
              <a:buClr>
                <a:schemeClr val="dk1"/>
              </a:buClr>
              <a:buSzPct val="100000"/>
              <a:buChar char="•"/>
            </a:pPr>
            <a:r>
              <a:rPr lang="en-US"/>
              <a:t>Please download:</a:t>
            </a:r>
            <a:endParaRPr/>
          </a:p>
          <a:p>
            <a:pPr indent="0" lvl="0" marL="0" rtl="0" algn="l">
              <a:lnSpc>
                <a:spcPct val="90000"/>
              </a:lnSpc>
              <a:spcBef>
                <a:spcPts val="0"/>
              </a:spcBef>
              <a:spcAft>
                <a:spcPts val="0"/>
              </a:spcAft>
              <a:buNone/>
            </a:pPr>
            <a:r>
              <a:t/>
            </a:r>
            <a:endParaRPr/>
          </a:p>
          <a:p>
            <a:pPr indent="-220027" lvl="0" marL="228600" rtl="0" algn="l">
              <a:lnSpc>
                <a:spcPct val="90000"/>
              </a:lnSpc>
              <a:spcBef>
                <a:spcPts val="0"/>
              </a:spcBef>
              <a:spcAft>
                <a:spcPts val="0"/>
              </a:spcAft>
              <a:buSzPct val="64285"/>
              <a:buChar char="•"/>
            </a:pPr>
            <a:r>
              <a:rPr lang="en-US"/>
              <a:t>“Evaluation_MedTator_Demo” that includes</a:t>
            </a:r>
            <a:endParaRPr/>
          </a:p>
          <a:p>
            <a:pPr indent="0" lvl="0" marL="0" rtl="0" algn="l">
              <a:lnSpc>
                <a:spcPct val="90000"/>
              </a:lnSpc>
              <a:spcBef>
                <a:spcPts val="0"/>
              </a:spcBef>
              <a:spcAft>
                <a:spcPts val="0"/>
              </a:spcAft>
              <a:buNone/>
            </a:pPr>
            <a:r>
              <a:t/>
            </a:r>
            <a:endParaRPr/>
          </a:p>
          <a:p>
            <a:pPr indent="-278765" lvl="1" marL="685800" rtl="0" algn="l">
              <a:lnSpc>
                <a:spcPct val="90000"/>
              </a:lnSpc>
              <a:spcBef>
                <a:spcPts val="0"/>
              </a:spcBef>
              <a:spcAft>
                <a:spcPts val="0"/>
              </a:spcAft>
              <a:buClr>
                <a:schemeClr val="dk1"/>
              </a:buClr>
              <a:buSzPct val="116666"/>
              <a:buChar char="•"/>
            </a:pPr>
            <a:r>
              <a:rPr lang="en-US"/>
              <a:t>Raw text file: example.txt</a:t>
            </a:r>
            <a:endParaRPr/>
          </a:p>
          <a:p>
            <a:pPr indent="-278765" lvl="1" marL="685800" rtl="0" algn="l">
              <a:lnSpc>
                <a:spcPct val="90000"/>
              </a:lnSpc>
              <a:spcBef>
                <a:spcPts val="1000"/>
              </a:spcBef>
              <a:spcAft>
                <a:spcPts val="0"/>
              </a:spcAft>
              <a:buClr>
                <a:schemeClr val="dk1"/>
              </a:buClr>
              <a:buSzPct val="116666"/>
              <a:buChar char="•"/>
            </a:pPr>
            <a:r>
              <a:rPr lang="en-US"/>
              <a:t>NLP output file: example.txt.ann</a:t>
            </a:r>
            <a:endParaRPr/>
          </a:p>
          <a:p>
            <a:pPr indent="-278765" lvl="1" marL="685800" rtl="0" algn="l">
              <a:lnSpc>
                <a:spcPct val="90000"/>
              </a:lnSpc>
              <a:spcBef>
                <a:spcPts val="1000"/>
              </a:spcBef>
              <a:spcAft>
                <a:spcPts val="0"/>
              </a:spcAft>
              <a:buClr>
                <a:schemeClr val="dk1"/>
              </a:buClr>
              <a:buSzPct val="116666"/>
              <a:buChar char="•"/>
            </a:pPr>
            <a:r>
              <a:rPr lang="en-US"/>
              <a:t>Example script to process the NLP output file: format.pl</a:t>
            </a:r>
            <a:endParaRPr/>
          </a:p>
          <a:p>
            <a:pPr indent="-220027" lvl="2" marL="1143000" rtl="0" algn="l">
              <a:lnSpc>
                <a:spcPct val="90000"/>
              </a:lnSpc>
              <a:spcBef>
                <a:spcPts val="1000"/>
              </a:spcBef>
              <a:spcAft>
                <a:spcPts val="0"/>
              </a:spcAft>
              <a:buSzPct val="90000"/>
              <a:buChar char="•"/>
            </a:pPr>
            <a:r>
              <a:rPr lang="en-US"/>
              <a:t>Use your own script to process your NLP output format to align with Schema</a:t>
            </a:r>
            <a:endParaRPr/>
          </a:p>
          <a:p>
            <a:pPr indent="-278765" lvl="1" marL="685800" rtl="0" algn="l">
              <a:lnSpc>
                <a:spcPct val="90000"/>
              </a:lnSpc>
              <a:spcBef>
                <a:spcPts val="1000"/>
              </a:spcBef>
              <a:spcAft>
                <a:spcPts val="0"/>
              </a:spcAft>
              <a:buClr>
                <a:schemeClr val="dk1"/>
              </a:buClr>
              <a:buSzPct val="116666"/>
              <a:buChar char="•"/>
            </a:pPr>
            <a:r>
              <a:rPr lang="en-US"/>
              <a:t>PASC annotation schema file: pasc_v1.dtd</a:t>
            </a:r>
            <a:endParaRPr/>
          </a:p>
          <a:p>
            <a:pPr indent="-50800" lvl="0" marL="228600" rtl="0" algn="l">
              <a:lnSpc>
                <a:spcPct val="90000"/>
              </a:lnSpc>
              <a:spcBef>
                <a:spcPts val="1000"/>
              </a:spcBef>
              <a:spcAft>
                <a:spcPts val="0"/>
              </a:spcAft>
              <a:buClr>
                <a:schemeClr val="dk1"/>
              </a:buClr>
              <a:buSzPct val="100000"/>
              <a:buNone/>
            </a:pPr>
            <a:r>
              <a:t/>
            </a:r>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NLP output example</a:t>
            </a:r>
            <a:endParaRPr/>
          </a:p>
        </p:txBody>
      </p:sp>
      <p:sp>
        <p:nvSpPr>
          <p:cNvPr id="897" name="Google Shape;89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example.txt		CM	text="Brain fog"	start=”0"	end=”9"	certainty="Positive"	status="Present"	experiencer="Patient"	norm="</a:t>
            </a:r>
            <a:r>
              <a:rPr lang="en-US">
                <a:solidFill>
                  <a:srgbClr val="FF0000"/>
                </a:solidFill>
              </a:rPr>
              <a:t>1990033630</a:t>
            </a:r>
            <a:r>
              <a:rPr lang="en-US"/>
              <a:t>"	semG="FIND_HPO"	section="DocBegin"	sentid="DocBegin:47"	sentence="Brain fog, dyspnea, post exertional malaise are all still very bothersome for her."</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5"/>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To generate </a:t>
            </a:r>
            <a:r>
              <a:rPr lang="en-US" sz="3600"/>
              <a:t>MedTator xml format</a:t>
            </a:r>
            <a:r>
              <a:rPr lang="en-US" sz="3600"/>
              <a:t> based on NLP output</a:t>
            </a:r>
            <a:endParaRPr/>
          </a:p>
        </p:txBody>
      </p:sp>
      <p:sp>
        <p:nvSpPr>
          <p:cNvPr id="903" name="Google Shape;903;p55"/>
          <p:cNvSpPr txBox="1"/>
          <p:nvPr>
            <p:ph idx="1" type="body"/>
          </p:nvPr>
        </p:nvSpPr>
        <p:spPr>
          <a:xfrm>
            <a:off x="643468" y="1782981"/>
            <a:ext cx="10074059" cy="43939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1. Process the NLP output file to make it consistent with the schema</a:t>
            </a:r>
            <a:endParaRPr/>
          </a:p>
          <a:p>
            <a:pPr indent="-228600" lvl="1" marL="685800" rtl="0" algn="l">
              <a:lnSpc>
                <a:spcPct val="90000"/>
              </a:lnSpc>
              <a:spcBef>
                <a:spcPts val="500"/>
              </a:spcBef>
              <a:spcAft>
                <a:spcPts val="0"/>
              </a:spcAft>
              <a:buClr>
                <a:schemeClr val="dk1"/>
              </a:buClr>
              <a:buSzPts val="2000"/>
              <a:buChar char="•"/>
            </a:pPr>
            <a:r>
              <a:rPr lang="en-US" sz="2000"/>
              <a:t>perl format.pl example.txt.ann &gt; example_f.txt.ann</a:t>
            </a:r>
            <a:endParaRPr sz="2000"/>
          </a:p>
          <a:p>
            <a:pPr indent="-228600" lvl="1" marL="685800" rtl="0" algn="l">
              <a:lnSpc>
                <a:spcPct val="90000"/>
              </a:lnSpc>
              <a:spcBef>
                <a:spcPts val="500"/>
              </a:spcBef>
              <a:spcAft>
                <a:spcPts val="0"/>
              </a:spcAft>
              <a:buClr>
                <a:schemeClr val="dk1"/>
              </a:buClr>
              <a:buSzPts val="2000"/>
              <a:buChar char="•"/>
            </a:pPr>
            <a:r>
              <a:rPr lang="en-US" sz="2000"/>
              <a:t>mv example_f.txt.ann example.txt.ann</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904" name="Google Shape;904;p55"/>
          <p:cNvPicPr preferRelativeResize="0"/>
          <p:nvPr/>
        </p:nvPicPr>
        <p:blipFill rotWithShape="1">
          <a:blip r:embed="rId3">
            <a:alphaModFix/>
          </a:blip>
          <a:srcRect b="0" l="0" r="0" t="0"/>
          <a:stretch/>
        </p:blipFill>
        <p:spPr>
          <a:xfrm>
            <a:off x="670705" y="2994583"/>
            <a:ext cx="10575823" cy="3688252"/>
          </a:xfrm>
          <a:prstGeom prst="rect">
            <a:avLst/>
          </a:prstGeom>
          <a:noFill/>
          <a:ln>
            <a:noFill/>
          </a:ln>
        </p:spPr>
      </p:pic>
      <p:cxnSp>
        <p:nvCxnSpPr>
          <p:cNvPr id="905" name="Google Shape;905;p55"/>
          <p:cNvCxnSpPr/>
          <p:nvPr/>
        </p:nvCxnSpPr>
        <p:spPr>
          <a:xfrm flipH="1" rot="10800000">
            <a:off x="4074450" y="4387925"/>
            <a:ext cx="1896300" cy="15600"/>
          </a:xfrm>
          <a:prstGeom prst="straightConnector1">
            <a:avLst/>
          </a:prstGeom>
          <a:noFill/>
          <a:ln cap="flat" cmpd="sng" w="9525">
            <a:solidFill>
              <a:srgbClr val="FF0000"/>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cxnSp>
        <p:nvCxnSpPr>
          <p:cNvPr id="906" name="Google Shape;906;p55"/>
          <p:cNvCxnSpPr/>
          <p:nvPr/>
        </p:nvCxnSpPr>
        <p:spPr>
          <a:xfrm flipH="1" rot="10800000">
            <a:off x="4074450" y="4387925"/>
            <a:ext cx="1896300" cy="15600"/>
          </a:xfrm>
          <a:prstGeom prst="straightConnector1">
            <a:avLst/>
          </a:prstGeom>
          <a:noFill/>
          <a:ln cap="flat" cmpd="sng" w="9525">
            <a:solidFill>
              <a:srgbClr val="FF0000"/>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6"/>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US" sz="3600"/>
              <a:t>To generate MedTator xml format based on NLP output</a:t>
            </a:r>
            <a:endParaRPr sz="3600"/>
          </a:p>
        </p:txBody>
      </p:sp>
      <p:sp>
        <p:nvSpPr>
          <p:cNvPr id="912" name="Google Shape;912;p56"/>
          <p:cNvSpPr txBox="1"/>
          <p:nvPr>
            <p:ph idx="1" type="body"/>
          </p:nvPr>
        </p:nvSpPr>
        <p:spPr>
          <a:xfrm>
            <a:off x="643468" y="1782981"/>
            <a:ext cx="11140861" cy="43939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2. Upload the schema file, pasc_v1.dtd to MedTator</a:t>
            </a:r>
            <a:endParaRPr sz="2000"/>
          </a:p>
        </p:txBody>
      </p:sp>
      <p:pic>
        <p:nvPicPr>
          <p:cNvPr id="913" name="Google Shape;913;p56"/>
          <p:cNvPicPr preferRelativeResize="0"/>
          <p:nvPr/>
        </p:nvPicPr>
        <p:blipFill rotWithShape="1">
          <a:blip r:embed="rId3">
            <a:alphaModFix/>
          </a:blip>
          <a:srcRect b="0" l="0" r="0" t="0"/>
          <a:stretch/>
        </p:blipFill>
        <p:spPr>
          <a:xfrm>
            <a:off x="602985" y="2324594"/>
            <a:ext cx="10945547" cy="439398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7"/>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US" sz="3600"/>
              <a:t>To generate MedTator xml format based on NLP output</a:t>
            </a:r>
            <a:endParaRPr sz="3600"/>
          </a:p>
        </p:txBody>
      </p:sp>
      <p:sp>
        <p:nvSpPr>
          <p:cNvPr id="919" name="Google Shape;919;p5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3. Convert NLP output (ann) to Medtator format (xml)</a:t>
            </a:r>
            <a:endParaRPr/>
          </a:p>
          <a:p>
            <a:pPr indent="0" lvl="1" marL="457200" rtl="0" algn="l">
              <a:lnSpc>
                <a:spcPct val="90000"/>
              </a:lnSpc>
              <a:spcBef>
                <a:spcPts val="500"/>
              </a:spcBef>
              <a:spcAft>
                <a:spcPts val="0"/>
              </a:spcAft>
              <a:buClr>
                <a:schemeClr val="dk1"/>
              </a:buClr>
              <a:buSzPts val="2000"/>
              <a:buNone/>
            </a:pPr>
            <a:r>
              <a:rPr lang="en-US" sz="2000"/>
              <a:t>3.1 Choose “Converter” Button</a:t>
            </a:r>
            <a:endParaRPr/>
          </a:p>
          <a:p>
            <a:pPr indent="0" lvl="1" marL="457200" rtl="0" algn="l">
              <a:lnSpc>
                <a:spcPct val="90000"/>
              </a:lnSpc>
              <a:spcBef>
                <a:spcPts val="500"/>
              </a:spcBef>
              <a:spcAft>
                <a:spcPts val="0"/>
              </a:spcAft>
              <a:buClr>
                <a:schemeClr val="dk1"/>
              </a:buClr>
              <a:buSzPts val="2000"/>
              <a:buNone/>
            </a:pPr>
            <a:r>
              <a:rPr lang="en-US" sz="2000"/>
              <a:t>3.2 Choose “MedTagger” format</a:t>
            </a:r>
            <a:endParaRPr/>
          </a:p>
          <a:p>
            <a:pPr indent="0" lvl="1" marL="457200" rtl="0" algn="l">
              <a:lnSpc>
                <a:spcPct val="90000"/>
              </a:lnSpc>
              <a:spcBef>
                <a:spcPts val="500"/>
              </a:spcBef>
              <a:spcAft>
                <a:spcPts val="0"/>
              </a:spcAft>
              <a:buClr>
                <a:schemeClr val="dk1"/>
              </a:buClr>
              <a:buSzPts val="2000"/>
              <a:buNone/>
            </a:pPr>
            <a:r>
              <a:rPr lang="en-US" sz="2000"/>
              <a:t>3.3 Drag example.txt to the box of “Raw .txt Text Files”</a:t>
            </a:r>
            <a:endParaRPr/>
          </a:p>
          <a:p>
            <a:pPr indent="0" lvl="1" marL="457200" rtl="0" algn="l">
              <a:lnSpc>
                <a:spcPct val="90000"/>
              </a:lnSpc>
              <a:spcBef>
                <a:spcPts val="500"/>
              </a:spcBef>
              <a:spcAft>
                <a:spcPts val="0"/>
              </a:spcAft>
              <a:buClr>
                <a:schemeClr val="dk1"/>
              </a:buClr>
              <a:buSzPts val="2000"/>
              <a:buNone/>
            </a:pPr>
            <a:r>
              <a:rPr lang="en-US" sz="2000"/>
              <a:t>3.4 Drag example.txt.ann to the box of “MedTagger .ann Files”</a:t>
            </a:r>
            <a:endParaRPr/>
          </a:p>
          <a:p>
            <a:pPr indent="0" lvl="1" marL="457200" rtl="0" algn="l">
              <a:lnSpc>
                <a:spcPct val="90000"/>
              </a:lnSpc>
              <a:spcBef>
                <a:spcPts val="500"/>
              </a:spcBef>
              <a:spcAft>
                <a:spcPts val="0"/>
              </a:spcAft>
              <a:buClr>
                <a:schemeClr val="dk1"/>
              </a:buClr>
              <a:buSzPts val="2000"/>
              <a:buNone/>
            </a:pPr>
            <a:r>
              <a:rPr lang="en-US" sz="2000"/>
              <a:t>3.5 Click “Convert Files” Button</a:t>
            </a:r>
            <a:endParaRPr/>
          </a:p>
          <a:p>
            <a:pPr indent="0" lvl="1" marL="457200" rtl="0" algn="l">
              <a:lnSpc>
                <a:spcPct val="90000"/>
              </a:lnSpc>
              <a:spcBef>
                <a:spcPts val="500"/>
              </a:spcBef>
              <a:spcAft>
                <a:spcPts val="0"/>
              </a:spcAft>
              <a:buClr>
                <a:schemeClr val="dk1"/>
              </a:buClr>
              <a:buSzPts val="2000"/>
              <a:buNone/>
            </a:pPr>
            <a:r>
              <a:rPr lang="en-US" sz="2000"/>
              <a:t>3.6 Click “Download as zip” Button, a zip file containing the xml file will be downloaded.</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920" name="Google Shape;920;p57"/>
          <p:cNvPicPr preferRelativeResize="0"/>
          <p:nvPr/>
        </p:nvPicPr>
        <p:blipFill rotWithShape="1">
          <a:blip r:embed="rId3">
            <a:alphaModFix/>
          </a:blip>
          <a:srcRect b="0" l="0" r="0" t="0"/>
          <a:stretch/>
        </p:blipFill>
        <p:spPr>
          <a:xfrm>
            <a:off x="5196871" y="1244691"/>
            <a:ext cx="8126098" cy="4787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Picture of the steps in the pipeline" id="166" name="Google Shape;166;g2c39f6d03b0_7_33"/>
          <p:cNvPicPr preferRelativeResize="0"/>
          <p:nvPr/>
        </p:nvPicPr>
        <p:blipFill rotWithShape="1">
          <a:blip r:embed="rId3">
            <a:alphaModFix/>
          </a:blip>
          <a:srcRect b="0" l="0" r="0" t="0"/>
          <a:stretch/>
        </p:blipFill>
        <p:spPr>
          <a:xfrm>
            <a:off x="0" y="0"/>
            <a:ext cx="10201983" cy="6858000"/>
          </a:xfrm>
          <a:prstGeom prst="rect">
            <a:avLst/>
          </a:prstGeom>
          <a:noFill/>
          <a:ln>
            <a:noFill/>
          </a:ln>
        </p:spPr>
      </p:pic>
      <p:sp>
        <p:nvSpPr>
          <p:cNvPr id="167" name="Google Shape;167;g2c39f6d03b0_7_33"/>
          <p:cNvSpPr txBox="1"/>
          <p:nvPr/>
        </p:nvSpPr>
        <p:spPr>
          <a:xfrm>
            <a:off x="9492073" y="1054900"/>
            <a:ext cx="2488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3600" u="none" cap="none" strike="noStrike">
                <a:solidFill>
                  <a:srgbClr val="C00000"/>
                </a:solidFill>
                <a:latin typeface="Calibri"/>
                <a:ea typeface="Calibri"/>
                <a:cs typeface="Calibri"/>
                <a:sym typeface="Calibri"/>
              </a:rPr>
              <a:t>20</a:t>
            </a:r>
            <a:r>
              <a:rPr i="1" lang="en-US" sz="3600">
                <a:solidFill>
                  <a:srgbClr val="C00000"/>
                </a:solidFill>
                <a:latin typeface="Calibri"/>
                <a:ea typeface="Calibri"/>
                <a:cs typeface="Calibri"/>
                <a:sym typeface="Calibri"/>
              </a:rPr>
              <a:t>10 - 2013</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generated xml file</a:t>
            </a:r>
            <a:endParaRPr/>
          </a:p>
        </p:txBody>
      </p:sp>
      <p:pic>
        <p:nvPicPr>
          <p:cNvPr id="926" name="Google Shape;926;p58"/>
          <p:cNvPicPr preferRelativeResize="0"/>
          <p:nvPr/>
        </p:nvPicPr>
        <p:blipFill rotWithShape="1">
          <a:blip r:embed="rId3">
            <a:alphaModFix/>
          </a:blip>
          <a:srcRect b="0" l="0" r="0" t="0"/>
          <a:stretch/>
        </p:blipFill>
        <p:spPr>
          <a:xfrm>
            <a:off x="262890" y="2217420"/>
            <a:ext cx="11830050" cy="199771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 generate gold standards based on NLP output </a:t>
            </a:r>
            <a:endParaRPr/>
          </a:p>
        </p:txBody>
      </p:sp>
      <p:sp>
        <p:nvSpPr>
          <p:cNvPr id="932" name="Google Shape;932;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4. Modify NLP output (xml) to generate gold standards</a:t>
            </a:r>
            <a:endParaRPr/>
          </a:p>
          <a:p>
            <a:pPr indent="-228600" lvl="1" marL="685800" rtl="0" algn="l">
              <a:lnSpc>
                <a:spcPct val="90000"/>
              </a:lnSpc>
              <a:spcBef>
                <a:spcPts val="500"/>
              </a:spcBef>
              <a:spcAft>
                <a:spcPts val="0"/>
              </a:spcAft>
              <a:buClr>
                <a:schemeClr val="dk1"/>
              </a:buClr>
              <a:buSzPts val="2400"/>
              <a:buChar char="•"/>
            </a:pPr>
            <a:r>
              <a:rPr lang="en-US"/>
              <a:t>4.1 Click “Annotation” button</a:t>
            </a:r>
            <a:endParaRPr/>
          </a:p>
          <a:p>
            <a:pPr indent="-228600" lvl="1" marL="685800" rtl="0" algn="l">
              <a:lnSpc>
                <a:spcPct val="90000"/>
              </a:lnSpc>
              <a:spcBef>
                <a:spcPts val="500"/>
              </a:spcBef>
              <a:spcAft>
                <a:spcPts val="0"/>
              </a:spcAft>
              <a:buClr>
                <a:schemeClr val="dk1"/>
              </a:buClr>
              <a:buSzPts val="2400"/>
              <a:buChar char="•"/>
            </a:pPr>
            <a:r>
              <a:rPr lang="en-US"/>
              <a:t>4.2 Drag example.txt.xml to the box of “Drop Annotation Files(s)”</a:t>
            </a:r>
            <a:endParaRPr/>
          </a:p>
          <a:p>
            <a:pPr indent="-228600" lvl="1" marL="685800" rtl="0" algn="l">
              <a:lnSpc>
                <a:spcPct val="90000"/>
              </a:lnSpc>
              <a:spcBef>
                <a:spcPts val="500"/>
              </a:spcBef>
              <a:spcAft>
                <a:spcPts val="0"/>
              </a:spcAft>
              <a:buClr>
                <a:schemeClr val="dk1"/>
              </a:buClr>
              <a:buSzPts val="2400"/>
              <a:buChar char="•"/>
            </a:pPr>
            <a:r>
              <a:rPr lang="en-US"/>
              <a:t>4.3 Click example.txt.xml</a:t>
            </a:r>
            <a:endParaRPr/>
          </a:p>
        </p:txBody>
      </p:sp>
      <p:pic>
        <p:nvPicPr>
          <p:cNvPr id="933" name="Google Shape;933;p59"/>
          <p:cNvPicPr preferRelativeResize="0"/>
          <p:nvPr/>
        </p:nvPicPr>
        <p:blipFill rotWithShape="1">
          <a:blip r:embed="rId3">
            <a:alphaModFix/>
          </a:blip>
          <a:srcRect b="0" l="0" r="0" t="0"/>
          <a:stretch/>
        </p:blipFill>
        <p:spPr>
          <a:xfrm>
            <a:off x="422910" y="3884723"/>
            <a:ext cx="11540490" cy="29732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 generate gold standards based on NLP output</a:t>
            </a:r>
            <a:endParaRPr/>
          </a:p>
        </p:txBody>
      </p:sp>
      <p:sp>
        <p:nvSpPr>
          <p:cNvPr id="939" name="Google Shape;939;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4.4 Revise annotations</a:t>
            </a:r>
            <a:endParaRPr/>
          </a:p>
        </p:txBody>
      </p:sp>
      <p:pic>
        <p:nvPicPr>
          <p:cNvPr id="940" name="Google Shape;940;p60"/>
          <p:cNvPicPr preferRelativeResize="0"/>
          <p:nvPr/>
        </p:nvPicPr>
        <p:blipFill rotWithShape="1">
          <a:blip r:embed="rId3">
            <a:alphaModFix/>
          </a:blip>
          <a:srcRect b="0" l="0" r="0" t="0"/>
          <a:stretch/>
        </p:blipFill>
        <p:spPr>
          <a:xfrm>
            <a:off x="674370" y="2599003"/>
            <a:ext cx="10843260" cy="405325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 generate gold standards based on NLP output</a:t>
            </a:r>
            <a:endParaRPr/>
          </a:p>
        </p:txBody>
      </p:sp>
      <p:sp>
        <p:nvSpPr>
          <p:cNvPr id="946" name="Google Shape;946;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4.5 Save as a new file, copy_of_example.txt.xml, which is the </a:t>
            </a:r>
            <a:r>
              <a:rPr b="1" lang="en-US"/>
              <a:t>gold standard.</a:t>
            </a:r>
            <a:endParaRPr/>
          </a:p>
        </p:txBody>
      </p:sp>
      <p:pic>
        <p:nvPicPr>
          <p:cNvPr id="947" name="Google Shape;947;p61"/>
          <p:cNvPicPr preferRelativeResize="0"/>
          <p:nvPr/>
        </p:nvPicPr>
        <p:blipFill rotWithShape="1">
          <a:blip r:embed="rId3">
            <a:alphaModFix/>
          </a:blip>
          <a:srcRect b="0" l="0" r="0" t="0"/>
          <a:stretch/>
        </p:blipFill>
        <p:spPr>
          <a:xfrm>
            <a:off x="674370" y="2599003"/>
            <a:ext cx="10843260" cy="405325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 evaluate NLP output against the gold standards using MedTator</a:t>
            </a:r>
            <a:endParaRPr/>
          </a:p>
        </p:txBody>
      </p:sp>
      <p:sp>
        <p:nvSpPr>
          <p:cNvPr id="953" name="Google Shape;953;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1. Click “Adjudication” button</a:t>
            </a:r>
            <a:endParaRPr/>
          </a:p>
          <a:p>
            <a:pPr indent="-228600" lvl="0" marL="228600" rtl="0" algn="l">
              <a:lnSpc>
                <a:spcPct val="90000"/>
              </a:lnSpc>
              <a:spcBef>
                <a:spcPts val="1000"/>
              </a:spcBef>
              <a:spcAft>
                <a:spcPts val="0"/>
              </a:spcAft>
              <a:buClr>
                <a:schemeClr val="dk1"/>
              </a:buClr>
              <a:buSzPts val="2000"/>
              <a:buChar char="•"/>
            </a:pPr>
            <a:r>
              <a:rPr lang="en-US" sz="2000"/>
              <a:t>2. Drop example.txt.xml to the box of “Drop Annotation File(s)”—Annotator A, drop copy_of_example.txt.xml to the box of “Drop Annotation Files(s)”—Annotator B. </a:t>
            </a:r>
            <a:endParaRPr/>
          </a:p>
          <a:p>
            <a:pPr indent="-228600" lvl="0" marL="228600" rtl="0" algn="l">
              <a:lnSpc>
                <a:spcPct val="90000"/>
              </a:lnSpc>
              <a:spcBef>
                <a:spcPts val="1000"/>
              </a:spcBef>
              <a:spcAft>
                <a:spcPts val="0"/>
              </a:spcAft>
              <a:buClr>
                <a:schemeClr val="dk1"/>
              </a:buClr>
              <a:buSzPts val="2000"/>
              <a:buChar char="•"/>
            </a:pPr>
            <a:r>
              <a:rPr lang="en-US" sz="2000"/>
              <a:t>3. Defaulted overlap % is 50%, you can change according to your requirements.</a:t>
            </a:r>
            <a:endParaRPr/>
          </a:p>
          <a:p>
            <a:pPr indent="-228600" lvl="0" marL="228600" rtl="0" algn="l">
              <a:lnSpc>
                <a:spcPct val="90000"/>
              </a:lnSpc>
              <a:spcBef>
                <a:spcPts val="1000"/>
              </a:spcBef>
              <a:spcAft>
                <a:spcPts val="0"/>
              </a:spcAft>
              <a:buClr>
                <a:schemeClr val="dk1"/>
              </a:buClr>
              <a:buSzPts val="2000"/>
              <a:buChar char="•"/>
            </a:pPr>
            <a:r>
              <a:rPr lang="en-US" sz="2000"/>
              <a:t>4. Click “Calculate”, evaluation results will be displayed (F1)</a:t>
            </a:r>
            <a:endParaRPr/>
          </a:p>
        </p:txBody>
      </p:sp>
      <p:pic>
        <p:nvPicPr>
          <p:cNvPr id="954" name="Google Shape;954;p62"/>
          <p:cNvPicPr preferRelativeResize="0"/>
          <p:nvPr/>
        </p:nvPicPr>
        <p:blipFill rotWithShape="1">
          <a:blip r:embed="rId3">
            <a:alphaModFix/>
          </a:blip>
          <a:srcRect b="0" l="0" r="0" t="0"/>
          <a:stretch/>
        </p:blipFill>
        <p:spPr>
          <a:xfrm>
            <a:off x="994410" y="3646170"/>
            <a:ext cx="10801350" cy="321182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2c39f6d03b0_9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Error Analysis</a:t>
            </a:r>
            <a:endParaRPr/>
          </a:p>
        </p:txBody>
      </p:sp>
      <p:sp>
        <p:nvSpPr>
          <p:cNvPr id="961" name="Google Shape;961;g2c39f6d03b0_9_0"/>
          <p:cNvSpPr txBox="1"/>
          <p:nvPr>
            <p:ph idx="1" type="body"/>
          </p:nvPr>
        </p:nvSpPr>
        <p:spPr>
          <a:xfrm>
            <a:off x="838200" y="1580550"/>
            <a:ext cx="10515600" cy="4596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Error analysis: </a:t>
            </a:r>
            <a:r>
              <a:rPr lang="en-US" sz="1800">
                <a:latin typeface="Arial"/>
                <a:ea typeface="Arial"/>
                <a:cs typeface="Arial"/>
                <a:sym typeface="Arial"/>
              </a:rPr>
              <a:t>a process that involves manually reviewing NLP errors (after an NLP model run) made during classification or extraction tasks. It aims to identify the appropriate rationale, such as contextual or linguistic contributors to the error causes, and create a corresponding revision plan.</a:t>
            </a:r>
            <a:endParaRPr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Error analysis versus corpus annotation</a:t>
            </a:r>
            <a:r>
              <a:rPr lang="en-US" sz="1800">
                <a:latin typeface="Arial"/>
                <a:ea typeface="Arial"/>
                <a:cs typeface="Arial"/>
                <a:sym typeface="Arial"/>
              </a:rPr>
              <a:t>:</a:t>
            </a:r>
            <a:endParaRPr sz="1800">
              <a:latin typeface="Arial"/>
              <a:ea typeface="Arial"/>
              <a:cs typeface="Arial"/>
              <a:sym typeface="Arial"/>
            </a:endParaRPr>
          </a:p>
          <a:p>
            <a:pPr indent="0" lvl="0" marL="12700" rtl="0" algn="l">
              <a:lnSpc>
                <a:spcPct val="115000"/>
              </a:lnSpc>
              <a:spcBef>
                <a:spcPts val="600"/>
              </a:spcBef>
              <a:spcAft>
                <a:spcPts val="0"/>
              </a:spcAft>
              <a:buClr>
                <a:schemeClr val="dk1"/>
              </a:buClr>
              <a:buSzPts val="1100"/>
              <a:buFont typeface="Arial"/>
              <a:buNone/>
            </a:pPr>
            <a:r>
              <a:rPr lang="en-US" sz="1400">
                <a:solidFill>
                  <a:srgbClr val="CB333B"/>
                </a:solidFill>
                <a:latin typeface="Arial"/>
                <a:ea typeface="Arial"/>
                <a:cs typeface="Arial"/>
                <a:sym typeface="Arial"/>
              </a:rPr>
              <a:t>•</a:t>
            </a:r>
            <a:r>
              <a:rPr lang="en-US" sz="1400">
                <a:solidFill>
                  <a:srgbClr val="768186"/>
                </a:solidFill>
                <a:latin typeface="Arial"/>
                <a:ea typeface="Arial"/>
                <a:cs typeface="Arial"/>
                <a:sym typeface="Arial"/>
              </a:rPr>
              <a:t>Both tasks are iterative, time consuming, and require extensive manual effort</a:t>
            </a:r>
            <a:endParaRPr sz="1400">
              <a:solidFill>
                <a:srgbClr val="768186"/>
              </a:solidFill>
              <a:latin typeface="Arial"/>
              <a:ea typeface="Arial"/>
              <a:cs typeface="Arial"/>
              <a:sym typeface="Arial"/>
            </a:endParaRPr>
          </a:p>
          <a:p>
            <a:pPr indent="0" lvl="0" marL="12700" rtl="0" algn="l">
              <a:lnSpc>
                <a:spcPct val="115000"/>
              </a:lnSpc>
              <a:spcBef>
                <a:spcPts val="600"/>
              </a:spcBef>
              <a:spcAft>
                <a:spcPts val="0"/>
              </a:spcAft>
              <a:buClr>
                <a:schemeClr val="dk1"/>
              </a:buClr>
              <a:buSzPts val="1100"/>
              <a:buFont typeface="Arial"/>
              <a:buNone/>
            </a:pPr>
            <a:r>
              <a:rPr lang="en-US" sz="1400">
                <a:solidFill>
                  <a:srgbClr val="CB333B"/>
                </a:solidFill>
                <a:latin typeface="Arial"/>
                <a:ea typeface="Arial"/>
                <a:cs typeface="Arial"/>
                <a:sym typeface="Arial"/>
              </a:rPr>
              <a:t>•</a:t>
            </a:r>
            <a:r>
              <a:rPr lang="en-US" sz="1400">
                <a:solidFill>
                  <a:srgbClr val="768186"/>
                </a:solidFill>
                <a:latin typeface="Arial"/>
                <a:ea typeface="Arial"/>
                <a:cs typeface="Arial"/>
                <a:sym typeface="Arial"/>
              </a:rPr>
              <a:t>More difficult: requiring understanding of both medical and NLP tasks</a:t>
            </a:r>
            <a:endParaRPr sz="1400">
              <a:solidFill>
                <a:srgbClr val="768186"/>
              </a:solidFill>
              <a:latin typeface="Arial"/>
              <a:ea typeface="Arial"/>
              <a:cs typeface="Arial"/>
              <a:sym typeface="Arial"/>
            </a:endParaRPr>
          </a:p>
          <a:p>
            <a:pPr indent="0" lvl="0" marL="12700" rtl="0" algn="l">
              <a:lnSpc>
                <a:spcPct val="115000"/>
              </a:lnSpc>
              <a:spcBef>
                <a:spcPts val="600"/>
              </a:spcBef>
              <a:spcAft>
                <a:spcPts val="0"/>
              </a:spcAft>
              <a:buClr>
                <a:schemeClr val="dk1"/>
              </a:buClr>
              <a:buSzPts val="1100"/>
              <a:buFont typeface="Arial"/>
              <a:buNone/>
            </a:pPr>
            <a:r>
              <a:rPr lang="en-US" sz="1400">
                <a:solidFill>
                  <a:srgbClr val="CB333B"/>
                </a:solidFill>
                <a:latin typeface="Arial"/>
                <a:ea typeface="Arial"/>
                <a:cs typeface="Arial"/>
                <a:sym typeface="Arial"/>
              </a:rPr>
              <a:t>•</a:t>
            </a:r>
            <a:r>
              <a:rPr lang="en-US" sz="1400">
                <a:solidFill>
                  <a:srgbClr val="768186"/>
                </a:solidFill>
                <a:latin typeface="Arial"/>
                <a:ea typeface="Arial"/>
                <a:cs typeface="Arial"/>
                <a:sym typeface="Arial"/>
              </a:rPr>
              <a:t>Less determinant: not all errors can be fully understood</a:t>
            </a:r>
            <a:endParaRPr sz="1400">
              <a:solidFill>
                <a:srgbClr val="768186"/>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Current gap</a:t>
            </a:r>
            <a:r>
              <a:rPr lang="en-US" sz="1800">
                <a:latin typeface="Arial"/>
                <a:ea typeface="Arial"/>
                <a:cs typeface="Arial"/>
                <a:sym typeface="Arial"/>
              </a:rPr>
              <a:t>: no recognized framework for systematic error analysis. In particular, there are no common definitions for various heterogeneous error types.</a:t>
            </a:r>
            <a:endParaRPr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Primary goal:</a:t>
            </a:r>
            <a:r>
              <a:rPr lang="en-US" sz="1800">
                <a:latin typeface="Arial"/>
                <a:ea typeface="Arial"/>
                <a:cs typeface="Arial"/>
                <a:sym typeface="Arial"/>
              </a:rPr>
              <a:t> to develop, evaluate, and disseminate a systematic error analysis framework to enhance NLP model reproducibility and portability to promote multi-site EHR-based concept extraction studies. </a:t>
            </a:r>
            <a:endParaRPr sz="1800">
              <a:latin typeface="Arial"/>
              <a:ea typeface="Arial"/>
              <a:cs typeface="Arial"/>
              <a:sym typeface="Arial"/>
            </a:endParaRPr>
          </a:p>
          <a:p>
            <a:pPr indent="0" lvl="0" marL="0" rtl="0" algn="l">
              <a:spcBef>
                <a:spcPts val="1000"/>
              </a:spcBef>
              <a:spcAft>
                <a:spcPts val="0"/>
              </a:spcAft>
              <a:buNone/>
            </a:pPr>
            <a:r>
              <a:t/>
            </a:r>
            <a:endParaRPr sz="3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c39f6d03b0_9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Error Analysis</a:t>
            </a:r>
            <a:endParaRPr/>
          </a:p>
          <a:p>
            <a:pPr indent="0" lvl="0" marL="0" rtl="0" algn="l">
              <a:spcBef>
                <a:spcPts val="0"/>
              </a:spcBef>
              <a:spcAft>
                <a:spcPts val="0"/>
              </a:spcAft>
              <a:buNone/>
            </a:pPr>
            <a:r>
              <a:t/>
            </a:r>
            <a:endParaRPr/>
          </a:p>
        </p:txBody>
      </p:sp>
      <p:sp>
        <p:nvSpPr>
          <p:cNvPr id="968" name="Google Shape;968;g2c39f6d03b0_9_7"/>
          <p:cNvSpPr txBox="1"/>
          <p:nvPr>
            <p:ph idx="1" type="body"/>
          </p:nvPr>
        </p:nvSpPr>
        <p:spPr>
          <a:xfrm>
            <a:off x="195275" y="5719450"/>
            <a:ext cx="10515600" cy="5109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523"/>
              <a:buNone/>
            </a:pPr>
            <a:r>
              <a:rPr lang="en-US" sz="1829" u="sng">
                <a:solidFill>
                  <a:schemeClr val="hlink"/>
                </a:solidFill>
                <a:hlinkClick r:id="rId3"/>
              </a:rPr>
              <a:t>https://github.com/OHNLP/ErrorAnalysis</a:t>
            </a:r>
            <a:endParaRPr sz="1829"/>
          </a:p>
          <a:p>
            <a:pPr indent="0" lvl="0" marL="0" rtl="0" algn="l">
              <a:lnSpc>
                <a:spcPct val="70000"/>
              </a:lnSpc>
              <a:spcBef>
                <a:spcPts val="1000"/>
              </a:spcBef>
              <a:spcAft>
                <a:spcPts val="0"/>
              </a:spcAft>
              <a:buSzPts val="523"/>
              <a:buNone/>
            </a:pPr>
            <a:r>
              <a:t/>
            </a:r>
            <a:endParaRPr sz="1829"/>
          </a:p>
        </p:txBody>
      </p:sp>
      <p:pic>
        <p:nvPicPr>
          <p:cNvPr id="969" name="Google Shape;969;g2c39f6d03b0_9_7"/>
          <p:cNvPicPr preferRelativeResize="0"/>
          <p:nvPr/>
        </p:nvPicPr>
        <p:blipFill>
          <a:blip r:embed="rId4">
            <a:alphaModFix/>
          </a:blip>
          <a:stretch>
            <a:fillRect/>
          </a:stretch>
        </p:blipFill>
        <p:spPr>
          <a:xfrm>
            <a:off x="4304700" y="358312"/>
            <a:ext cx="7887300" cy="6141375"/>
          </a:xfrm>
          <a:prstGeom prst="rect">
            <a:avLst/>
          </a:prstGeom>
          <a:noFill/>
          <a:ln>
            <a:noFill/>
          </a:ln>
        </p:spPr>
      </p:pic>
      <p:sp>
        <p:nvSpPr>
          <p:cNvPr id="970" name="Google Shape;970;g2c39f6d03b0_9_7"/>
          <p:cNvSpPr txBox="1"/>
          <p:nvPr/>
        </p:nvSpPr>
        <p:spPr>
          <a:xfrm>
            <a:off x="549175" y="1362588"/>
            <a:ext cx="3683100" cy="4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1"/>
                </a:solidFill>
              </a:rPr>
              <a:t>Version: CCEE_v_1.0</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32 unique error classes grouped by six error dimensions:</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•Logic Error</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•Linguistic Error</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•Contextual Error</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•Annotation Error</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•Other Error</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Four properties including</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•Model type</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•Evaluation subject</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•Evaluation level</a:t>
            </a:r>
            <a:endParaRPr sz="1500">
              <a:solidFill>
                <a:schemeClr val="dk1"/>
              </a:solidFill>
            </a:endParaRPr>
          </a:p>
          <a:p>
            <a:pPr indent="0" lvl="0" marL="0" rtl="0" algn="l">
              <a:lnSpc>
                <a:spcPct val="115000"/>
              </a:lnSpc>
              <a:spcBef>
                <a:spcPts val="0"/>
              </a:spcBef>
              <a:spcAft>
                <a:spcPts val="0"/>
              </a:spcAft>
              <a:buNone/>
            </a:pPr>
            <a:r>
              <a:rPr lang="en-US" sz="1500">
                <a:solidFill>
                  <a:schemeClr val="dk1"/>
                </a:solidFill>
              </a:rPr>
              <a:t>•Example</a:t>
            </a:r>
            <a:endParaRPr sz="15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24"/>
          <p:cNvSpPr txBox="1"/>
          <p:nvPr>
            <p:ph type="ctrTitle"/>
          </p:nvPr>
        </p:nvSpPr>
        <p:spPr>
          <a:xfrm>
            <a:off x="563880" y="1122363"/>
            <a:ext cx="1106424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a:buNone/>
            </a:pPr>
            <a:r>
              <a:rPr b="0" i="0" lang="en-US">
                <a:solidFill>
                  <a:srgbClr val="000000"/>
                </a:solidFill>
                <a:latin typeface="Times"/>
                <a:ea typeface="Times"/>
                <a:cs typeface="Times"/>
                <a:sym typeface="Times"/>
              </a:rPr>
              <a:t>Hands-on: a walk-through of installing/deploying the OHNLP Toolkit on your institutional infrastructure</a:t>
            </a:r>
            <a:endParaRPr>
              <a:solidFill>
                <a:srgbClr val="000000"/>
              </a:solidFill>
              <a:latin typeface="Times"/>
              <a:ea typeface="Times"/>
              <a:cs typeface="Times"/>
              <a:sym typeface="Times"/>
            </a:endParaRPr>
          </a:p>
        </p:txBody>
      </p:sp>
      <p:sp>
        <p:nvSpPr>
          <p:cNvPr id="976" name="Google Shape;976;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Andrew Wen, MS</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imes"/>
              <a:buNone/>
            </a:pPr>
            <a:r>
              <a:rPr b="0" i="0" lang="en-US">
                <a:solidFill>
                  <a:srgbClr val="000000"/>
                </a:solidFill>
                <a:latin typeface="Times"/>
                <a:ea typeface="Times"/>
                <a:cs typeface="Times"/>
                <a:sym typeface="Times"/>
              </a:rPr>
              <a:t>Hands-on: Installing Third Party Components to add De-Identification to the Pipeline</a:t>
            </a:r>
            <a:endParaRPr>
              <a:solidFill>
                <a:srgbClr val="000000"/>
              </a:solidFill>
              <a:latin typeface="Times"/>
              <a:ea typeface="Times"/>
              <a:cs typeface="Times"/>
              <a:sym typeface="Times"/>
            </a:endParaRPr>
          </a:p>
        </p:txBody>
      </p:sp>
      <p:sp>
        <p:nvSpPr>
          <p:cNvPr id="982" name="Google Shape;982;p6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Andrew Wen, MS</a:t>
            </a:r>
            <a:endParaRPr/>
          </a:p>
          <a:p>
            <a:pPr indent="0" lvl="0" marL="0" rtl="0" algn="ctr">
              <a:lnSpc>
                <a:spcPct val="90000"/>
              </a:lnSpc>
              <a:spcBef>
                <a:spcPts val="1000"/>
              </a:spcBef>
              <a:spcAft>
                <a:spcPts val="0"/>
              </a:spcAft>
              <a:buClr>
                <a:schemeClr val="dk1"/>
              </a:buClr>
              <a:buSzPts val="2400"/>
              <a:buNone/>
            </a:pPr>
            <a:r>
              <a:rPr lang="en-US"/>
              <a:t>Center for TEAM-AI, Department of Clinical and Health Informatics</a:t>
            </a:r>
            <a:endParaRPr/>
          </a:p>
          <a:p>
            <a:pPr indent="0" lvl="0" marL="0" rtl="0" algn="ctr">
              <a:lnSpc>
                <a:spcPct val="90000"/>
              </a:lnSpc>
              <a:spcBef>
                <a:spcPts val="1000"/>
              </a:spcBef>
              <a:spcAft>
                <a:spcPts val="0"/>
              </a:spcAft>
              <a:buClr>
                <a:schemeClr val="dk1"/>
              </a:buClr>
              <a:buSzPts val="2400"/>
              <a:buNone/>
            </a:pPr>
            <a:r>
              <a:rPr lang="en-US"/>
              <a:t>McWilliams</a:t>
            </a:r>
            <a:r>
              <a:rPr lang="en-US"/>
              <a:t> School of Biomedical Informatics, UTHealth Houston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2c39f6d03b0_4_11"/>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Thank you!</a:t>
            </a:r>
            <a:endParaRPr/>
          </a:p>
        </p:txBody>
      </p:sp>
      <p:sp>
        <p:nvSpPr>
          <p:cNvPr id="989" name="Google Shape;989;g2c39f6d03b0_4_11"/>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c39f6d03b0_7_38"/>
          <p:cNvSpPr txBox="1"/>
          <p:nvPr>
            <p:ph type="title"/>
          </p:nvPr>
        </p:nvSpPr>
        <p:spPr>
          <a:xfrm>
            <a:off x="-304800" y="624585"/>
            <a:ext cx="10566300" cy="57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Open Source Clinical NLP</a:t>
            </a:r>
            <a:endParaRPr/>
          </a:p>
        </p:txBody>
      </p:sp>
      <p:pic>
        <p:nvPicPr>
          <p:cNvPr id="173" name="Google Shape;173;g2c39f6d03b0_7_38"/>
          <p:cNvPicPr preferRelativeResize="0"/>
          <p:nvPr/>
        </p:nvPicPr>
        <p:blipFill rotWithShape="1">
          <a:blip r:embed="rId3">
            <a:alphaModFix/>
          </a:blip>
          <a:srcRect b="0" l="0" r="0" t="0"/>
          <a:stretch/>
        </p:blipFill>
        <p:spPr>
          <a:xfrm>
            <a:off x="667991" y="1551332"/>
            <a:ext cx="6609149" cy="4697068"/>
          </a:xfrm>
          <a:prstGeom prst="rect">
            <a:avLst/>
          </a:prstGeom>
          <a:noFill/>
          <a:ln>
            <a:noFill/>
          </a:ln>
        </p:spPr>
      </p:pic>
      <p:pic>
        <p:nvPicPr>
          <p:cNvPr id="174" name="Google Shape;174;g2c39f6d03b0_7_38"/>
          <p:cNvPicPr preferRelativeResize="0"/>
          <p:nvPr/>
        </p:nvPicPr>
        <p:blipFill rotWithShape="1">
          <a:blip r:embed="rId4">
            <a:alphaModFix/>
          </a:blip>
          <a:srcRect b="0" l="0" r="0" t="0"/>
          <a:stretch/>
        </p:blipFill>
        <p:spPr>
          <a:xfrm>
            <a:off x="8069234" y="3124422"/>
            <a:ext cx="3114675" cy="381000"/>
          </a:xfrm>
          <a:prstGeom prst="rect">
            <a:avLst/>
          </a:prstGeom>
          <a:noFill/>
          <a:ln>
            <a:noFill/>
          </a:ln>
        </p:spPr>
      </p:pic>
      <p:sp>
        <p:nvSpPr>
          <p:cNvPr id="175" name="Google Shape;175;g2c39f6d03b0_7_38"/>
          <p:cNvSpPr/>
          <p:nvPr/>
        </p:nvSpPr>
        <p:spPr>
          <a:xfrm>
            <a:off x="8342150" y="1868500"/>
            <a:ext cx="32409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http://www.ohnlp.org</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https</a:t>
            </a:r>
            <a:r>
              <a:rPr lang="en-US" sz="1600" u="sng">
                <a:solidFill>
                  <a:schemeClr val="hlink"/>
                </a:solidFill>
                <a:latin typeface="Calibri"/>
                <a:ea typeface="Calibri"/>
                <a:cs typeface="Calibri"/>
                <a:sym typeface="Calibri"/>
                <a:hlinkClick r:id="rId5"/>
              </a:rPr>
              <a:t>://github.com/OHNLP</a:t>
            </a:r>
            <a:endParaRPr sz="1600">
              <a:solidFill>
                <a:schemeClr val="dk1"/>
              </a:solidFill>
              <a:latin typeface="Calibri"/>
              <a:ea typeface="Calibri"/>
              <a:cs typeface="Calibri"/>
              <a:sym typeface="Calibri"/>
            </a:endParaRPr>
          </a:p>
        </p:txBody>
      </p:sp>
      <p:sp>
        <p:nvSpPr>
          <p:cNvPr id="176" name="Google Shape;176;g2c39f6d03b0_7_38"/>
          <p:cNvSpPr txBox="1"/>
          <p:nvPr/>
        </p:nvSpPr>
        <p:spPr>
          <a:xfrm>
            <a:off x="9409948" y="550775"/>
            <a:ext cx="2488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600">
                <a:solidFill>
                  <a:srgbClr val="C00000"/>
                </a:solidFill>
                <a:latin typeface="Calibri"/>
                <a:ea typeface="Calibri"/>
                <a:cs typeface="Calibri"/>
                <a:sym typeface="Calibri"/>
              </a:rPr>
              <a:t>2013</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2c39f6d03b0_4_17"/>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More to come</a:t>
            </a:r>
            <a:endParaRPr/>
          </a:p>
        </p:txBody>
      </p:sp>
      <p:sp>
        <p:nvSpPr>
          <p:cNvPr id="996" name="Google Shape;996;g2c39f6d03b0_4_17"/>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2c39f6d03b0_4_23"/>
          <p:cNvSpPr txBox="1"/>
          <p:nvPr>
            <p:ph idx="1" type="subTitle"/>
          </p:nvPr>
        </p:nvSpPr>
        <p:spPr>
          <a:xfrm>
            <a:off x="119750" y="566075"/>
            <a:ext cx="12072300" cy="469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highlight>
                <a:srgbClr val="442F90"/>
              </a:highlight>
              <a:latin typeface="Arial"/>
              <a:ea typeface="Arial"/>
              <a:cs typeface="Arial"/>
              <a:sym typeface="Arial"/>
            </a:endParaRPr>
          </a:p>
          <a:p>
            <a:pPr indent="0" lvl="0" marL="0" rtl="0" algn="l">
              <a:spcBef>
                <a:spcPts val="1000"/>
              </a:spcBef>
              <a:spcAft>
                <a:spcPts val="0"/>
              </a:spcAft>
              <a:buNone/>
            </a:pPr>
            <a:r>
              <a:rPr lang="en-US">
                <a:solidFill>
                  <a:srgbClr val="FFFFFF"/>
                </a:solidFill>
                <a:highlight>
                  <a:srgbClr val="442F90"/>
                </a:highlight>
                <a:latin typeface="Arial"/>
                <a:ea typeface="Arial"/>
                <a:cs typeface="Arial"/>
                <a:sym typeface="Arial"/>
              </a:rPr>
              <a:t>Mar 18, 2024 </a:t>
            </a:r>
            <a:r>
              <a:rPr b="1" lang="en-US">
                <a:highlight>
                  <a:srgbClr val="F4F4F4"/>
                </a:highlight>
                <a:latin typeface="Arial"/>
                <a:ea typeface="Arial"/>
                <a:cs typeface="Arial"/>
                <a:sym typeface="Arial"/>
              </a:rPr>
              <a:t> 3:30 AM - 5:00 PM </a:t>
            </a:r>
            <a:r>
              <a:rPr b="1" lang="en-US">
                <a:highlight>
                  <a:srgbClr val="FFFFFF"/>
                </a:highlight>
                <a:latin typeface="Arial"/>
                <a:ea typeface="Arial"/>
                <a:cs typeface="Arial"/>
                <a:sym typeface="Arial"/>
              </a:rPr>
              <a:t>SDOH: Insights, Interpretations, and Innovations</a:t>
            </a:r>
            <a:endParaRPr>
              <a:solidFill>
                <a:srgbClr val="FFFFFF"/>
              </a:solidFill>
              <a:highlight>
                <a:srgbClr val="442F90"/>
              </a:highlight>
              <a:latin typeface="Arial"/>
              <a:ea typeface="Arial"/>
              <a:cs typeface="Arial"/>
              <a:sym typeface="Arial"/>
            </a:endParaRPr>
          </a:p>
          <a:p>
            <a:pPr indent="-381000" lvl="0" marL="457200" rtl="0" algn="l">
              <a:spcBef>
                <a:spcPts val="1000"/>
              </a:spcBef>
              <a:spcAft>
                <a:spcPts val="0"/>
              </a:spcAft>
              <a:buSzPts val="2400"/>
              <a:buFont typeface="Arial"/>
              <a:buChar char="●"/>
            </a:pPr>
            <a:r>
              <a:rPr lang="en-US">
                <a:highlight>
                  <a:srgbClr val="FFFFFF"/>
                </a:highlight>
                <a:latin typeface="Arial"/>
                <a:ea typeface="Arial"/>
                <a:cs typeface="Arial"/>
                <a:sym typeface="Arial"/>
              </a:rPr>
              <a:t>Sunyang Fu</a:t>
            </a:r>
            <a:r>
              <a:rPr lang="en-US">
                <a:highlight>
                  <a:srgbClr val="FFFFFF"/>
                </a:highlight>
                <a:latin typeface="Arial"/>
                <a:ea typeface="Arial"/>
                <a:cs typeface="Arial"/>
                <a:sym typeface="Arial"/>
              </a:rPr>
              <a:t> - </a:t>
            </a:r>
            <a:r>
              <a:rPr lang="en-US">
                <a:solidFill>
                  <a:srgbClr val="000000"/>
                </a:solidFill>
                <a:highlight>
                  <a:srgbClr val="FFFFFF"/>
                </a:highlight>
                <a:latin typeface="Arial"/>
                <a:ea typeface="Arial"/>
                <a:cs typeface="Arial"/>
                <a:sym typeface="Arial"/>
              </a:rPr>
              <a:t>Knowledge Engineering of Lexicon Resources of Food and Housing Insecurity from Multi-source Evidence</a:t>
            </a:r>
            <a:endParaRPr>
              <a:highlight>
                <a:srgbClr val="FFFFFF"/>
              </a:highlight>
              <a:latin typeface="Arial"/>
              <a:ea typeface="Arial"/>
              <a:cs typeface="Arial"/>
              <a:sym typeface="Arial"/>
            </a:endParaRPr>
          </a:p>
          <a:p>
            <a:pPr indent="457200" lvl="0" marL="457200" rtl="0" algn="l">
              <a:spcBef>
                <a:spcPts val="1000"/>
              </a:spcBef>
              <a:spcAft>
                <a:spcPts val="0"/>
              </a:spcAft>
              <a:buNone/>
            </a:pPr>
            <a:r>
              <a:t/>
            </a:r>
            <a:endParaRPr b="1">
              <a:highlight>
                <a:srgbClr val="F4F4F4"/>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a:solidFill>
                  <a:srgbClr val="FFFFFF"/>
                </a:solidFill>
                <a:highlight>
                  <a:srgbClr val="442F90"/>
                </a:highlight>
                <a:latin typeface="Arial"/>
                <a:ea typeface="Arial"/>
                <a:cs typeface="Arial"/>
                <a:sym typeface="Arial"/>
              </a:rPr>
              <a:t>Mar 19, 2024 </a:t>
            </a:r>
            <a:r>
              <a:rPr b="1" lang="en-US">
                <a:highlight>
                  <a:srgbClr val="F4F4F4"/>
                </a:highlight>
                <a:latin typeface="Arial"/>
                <a:ea typeface="Arial"/>
                <a:cs typeface="Arial"/>
                <a:sym typeface="Arial"/>
              </a:rPr>
              <a:t>5:00 AM - 6:30 PM EDT </a:t>
            </a:r>
            <a:r>
              <a:rPr b="1" lang="en-US">
                <a:highlight>
                  <a:srgbClr val="FFFFFF"/>
                </a:highlight>
                <a:latin typeface="Arial"/>
                <a:ea typeface="Arial"/>
                <a:cs typeface="Arial"/>
                <a:sym typeface="Arial"/>
              </a:rPr>
              <a:t>Poster Session 1 </a:t>
            </a:r>
            <a:endParaRPr b="1">
              <a:highlight>
                <a:srgbClr val="F4F4F4"/>
              </a:highlight>
              <a:latin typeface="Arial"/>
              <a:ea typeface="Arial"/>
              <a:cs typeface="Arial"/>
              <a:sym typeface="Arial"/>
            </a:endParaRPr>
          </a:p>
          <a:p>
            <a:pPr indent="0" lvl="0" marL="0" rtl="0" algn="l">
              <a:lnSpc>
                <a:spcPct val="115000"/>
              </a:lnSpc>
              <a:spcBef>
                <a:spcPts val="0"/>
              </a:spcBef>
              <a:spcAft>
                <a:spcPts val="0"/>
              </a:spcAft>
              <a:buNone/>
            </a:pPr>
            <a:r>
              <a:rPr lang="en-US" sz="1350">
                <a:solidFill>
                  <a:srgbClr val="FFFFFF"/>
                </a:solidFill>
                <a:highlight>
                  <a:srgbClr val="FFFFFF"/>
                </a:highlight>
                <a:latin typeface="Arial"/>
                <a:ea typeface="Arial"/>
                <a:cs typeface="Arial"/>
                <a:sym typeface="Arial"/>
              </a:rPr>
              <a:t> Wednesday, Mar 20, 2024</a:t>
            </a:r>
            <a:endParaRPr b="1">
              <a:highlight>
                <a:srgbClr val="F4F4F4"/>
              </a:highlight>
              <a:latin typeface="Arial"/>
              <a:ea typeface="Arial"/>
              <a:cs typeface="Arial"/>
              <a:sym typeface="Arial"/>
            </a:endParaRPr>
          </a:p>
          <a:p>
            <a:pPr indent="-381000" lvl="0" marL="457200" rtl="0" algn="l">
              <a:lnSpc>
                <a:spcPct val="130000"/>
              </a:lnSpc>
              <a:spcBef>
                <a:spcPts val="0"/>
              </a:spcBef>
              <a:spcAft>
                <a:spcPts val="0"/>
              </a:spcAft>
              <a:buSzPts val="2400"/>
              <a:buChar char="●"/>
            </a:pPr>
            <a:r>
              <a:rPr lang="en-US">
                <a:highlight>
                  <a:srgbClr val="FFFFFF"/>
                </a:highlight>
                <a:latin typeface="Arial"/>
                <a:ea typeface="Arial"/>
                <a:cs typeface="Arial"/>
                <a:sym typeface="Arial"/>
              </a:rPr>
              <a:t>Xiaoyang Ruan</a:t>
            </a:r>
            <a:r>
              <a:rPr lang="en-US">
                <a:highlight>
                  <a:srgbClr val="FFFFFF"/>
                </a:highlight>
                <a:latin typeface="Arial"/>
                <a:ea typeface="Arial"/>
                <a:cs typeface="Arial"/>
                <a:sym typeface="Arial"/>
              </a:rPr>
              <a:t> - GRU-D-Weibull: A Novel Real-Time Individualized Endpoint Prediction </a:t>
            </a:r>
            <a:endParaRPr>
              <a:solidFill>
                <a:srgbClr val="000000"/>
              </a:solidFill>
              <a:highlight>
                <a:srgbClr val="FFFFFF"/>
              </a:highlight>
              <a:latin typeface="Arial"/>
              <a:ea typeface="Arial"/>
              <a:cs typeface="Arial"/>
              <a:sym typeface="Arial"/>
            </a:endParaRPr>
          </a:p>
          <a:p>
            <a:pPr indent="0" lvl="0" marL="0" rtl="0" algn="l">
              <a:lnSpc>
                <a:spcPct val="130000"/>
              </a:lnSpc>
              <a:spcBef>
                <a:spcPts val="200"/>
              </a:spcBef>
              <a:spcAft>
                <a:spcPts val="0"/>
              </a:spcAft>
              <a:buNone/>
            </a:pPr>
            <a:r>
              <a:rPr lang="en-US">
                <a:solidFill>
                  <a:srgbClr val="000000"/>
                </a:solidFill>
                <a:highlight>
                  <a:srgbClr val="FFFFFF"/>
                </a:highlight>
                <a:latin typeface="Arial"/>
                <a:ea typeface="Arial"/>
                <a:cs typeface="Arial"/>
                <a:sym typeface="Arial"/>
              </a:rPr>
              <a:t>		</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highlight>
                <a:srgbClr val="FFFFFF"/>
              </a:highlight>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2c39f6d03b0_4_36"/>
          <p:cNvSpPr txBox="1"/>
          <p:nvPr>
            <p:ph idx="1" type="subTitle"/>
          </p:nvPr>
        </p:nvSpPr>
        <p:spPr>
          <a:xfrm>
            <a:off x="119750" y="566075"/>
            <a:ext cx="12072300" cy="469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highlight>
                <a:srgbClr val="442F90"/>
              </a:highlight>
              <a:latin typeface="Arial"/>
              <a:ea typeface="Arial"/>
              <a:cs typeface="Arial"/>
              <a:sym typeface="Arial"/>
            </a:endParaRPr>
          </a:p>
          <a:p>
            <a:pPr indent="0" lvl="0" marL="0" rtl="0" algn="l">
              <a:spcBef>
                <a:spcPts val="1000"/>
              </a:spcBef>
              <a:spcAft>
                <a:spcPts val="0"/>
              </a:spcAft>
              <a:buNone/>
            </a:pPr>
            <a:r>
              <a:rPr lang="en-US">
                <a:solidFill>
                  <a:srgbClr val="FFFFFF"/>
                </a:solidFill>
                <a:highlight>
                  <a:srgbClr val="442F90"/>
                </a:highlight>
                <a:latin typeface="Arial"/>
                <a:ea typeface="Arial"/>
                <a:cs typeface="Arial"/>
                <a:sym typeface="Arial"/>
              </a:rPr>
              <a:t>Mar 20, 2024 </a:t>
            </a:r>
            <a:r>
              <a:rPr b="1" lang="en-US">
                <a:highlight>
                  <a:srgbClr val="F4F4F4"/>
                </a:highlight>
                <a:latin typeface="Arial"/>
                <a:ea typeface="Arial"/>
                <a:cs typeface="Arial"/>
                <a:sym typeface="Arial"/>
              </a:rPr>
              <a:t>10:30 AM - 12:00 PM </a:t>
            </a:r>
            <a:r>
              <a:rPr b="1" lang="en-US" u="sng">
                <a:highlight>
                  <a:srgbClr val="FFFFFF"/>
                </a:highlight>
                <a:latin typeface="Arial"/>
                <a:ea typeface="Arial"/>
                <a:cs typeface="Arial"/>
                <a:sym typeface="Arial"/>
              </a:rPr>
              <a:t>Omics Insights and Novel Statistical Approaches</a:t>
            </a:r>
            <a:endParaRPr>
              <a:solidFill>
                <a:srgbClr val="FFFFFF"/>
              </a:solidFill>
              <a:highlight>
                <a:srgbClr val="442F90"/>
              </a:highlight>
              <a:latin typeface="Arial"/>
              <a:ea typeface="Arial"/>
              <a:cs typeface="Arial"/>
              <a:sym typeface="Arial"/>
            </a:endParaRPr>
          </a:p>
          <a:p>
            <a:pPr indent="-381000" lvl="0" marL="457200" rtl="0" algn="l">
              <a:spcBef>
                <a:spcPts val="1000"/>
              </a:spcBef>
              <a:spcAft>
                <a:spcPts val="0"/>
              </a:spcAft>
              <a:buSzPts val="2400"/>
              <a:buFont typeface="Arial"/>
              <a:buChar char="●"/>
            </a:pPr>
            <a:r>
              <a:rPr lang="en-US">
                <a:highlight>
                  <a:srgbClr val="FFFFFF"/>
                </a:highlight>
                <a:latin typeface="Arial"/>
                <a:ea typeface="Arial"/>
                <a:cs typeface="Arial"/>
                <a:sym typeface="Arial"/>
              </a:rPr>
              <a:t>Jinlian Wang - Prioritizing Clinically Significant Lung Cancer Somatic Mutations for Targeted Therapy Through Efficient NGS Data Filtering System</a:t>
            </a:r>
            <a:endParaRPr>
              <a:highlight>
                <a:srgbClr val="FFFFFF"/>
              </a:highlight>
              <a:latin typeface="Arial"/>
              <a:ea typeface="Arial"/>
              <a:cs typeface="Arial"/>
              <a:sym typeface="Arial"/>
            </a:endParaRPr>
          </a:p>
          <a:p>
            <a:pPr indent="0" lvl="0" marL="0" rtl="0" algn="l">
              <a:spcBef>
                <a:spcPts val="1000"/>
              </a:spcBef>
              <a:spcAft>
                <a:spcPts val="0"/>
              </a:spcAft>
              <a:buNone/>
            </a:pPr>
            <a:r>
              <a:rPr lang="en-US">
                <a:solidFill>
                  <a:srgbClr val="FFFFFF"/>
                </a:solidFill>
                <a:highlight>
                  <a:srgbClr val="442F90"/>
                </a:highlight>
                <a:latin typeface="Arial"/>
                <a:ea typeface="Arial"/>
                <a:cs typeface="Arial"/>
                <a:sym typeface="Arial"/>
              </a:rPr>
              <a:t>Mar 20, 2024 </a:t>
            </a:r>
            <a:r>
              <a:rPr b="1" lang="en-US">
                <a:highlight>
                  <a:srgbClr val="F4F4F4"/>
                </a:highlight>
                <a:latin typeface="Arial"/>
                <a:ea typeface="Arial"/>
                <a:cs typeface="Arial"/>
                <a:sym typeface="Arial"/>
              </a:rPr>
              <a:t>3:30 AM - 5:00 PM EDT </a:t>
            </a:r>
            <a:endParaRPr b="1">
              <a:highlight>
                <a:srgbClr val="FFFFFF"/>
              </a:highlight>
              <a:latin typeface="Arial"/>
              <a:ea typeface="Arial"/>
              <a:cs typeface="Arial"/>
              <a:sym typeface="Arial"/>
            </a:endParaRPr>
          </a:p>
          <a:p>
            <a:pPr indent="-381000" lvl="0" marL="457200" rtl="0" algn="l">
              <a:spcBef>
                <a:spcPts val="1000"/>
              </a:spcBef>
              <a:spcAft>
                <a:spcPts val="0"/>
              </a:spcAft>
              <a:buSzPts val="2400"/>
              <a:buChar char="●"/>
            </a:pPr>
            <a:r>
              <a:rPr lang="en-US">
                <a:highlight>
                  <a:srgbClr val="FFFFFF"/>
                </a:highlight>
                <a:latin typeface="Arial"/>
                <a:ea typeface="Arial"/>
                <a:cs typeface="Arial"/>
                <a:sym typeface="Arial"/>
              </a:rPr>
              <a:t>Hongfang Liu - On Federated Development and Deployment of Post-Market Active Surveillance for Medical Device Safety: A Discussion on Opportunities and Challenges</a:t>
            </a:r>
            <a:endParaRPr>
              <a:highlight>
                <a:srgbClr val="F4F4F4"/>
              </a:highlight>
              <a:latin typeface="Arial"/>
              <a:ea typeface="Arial"/>
              <a:cs typeface="Arial"/>
              <a:sym typeface="Arial"/>
            </a:endParaRPr>
          </a:p>
          <a:p>
            <a:pPr indent="0" lvl="0" marL="0" rtl="0" algn="l">
              <a:spcBef>
                <a:spcPts val="1000"/>
              </a:spcBef>
              <a:spcAft>
                <a:spcPts val="0"/>
              </a:spcAft>
              <a:buNone/>
            </a:pPr>
            <a:r>
              <a:rPr lang="en-US">
                <a:solidFill>
                  <a:srgbClr val="FFFFFF"/>
                </a:solidFill>
                <a:highlight>
                  <a:srgbClr val="442F90"/>
                </a:highlight>
                <a:latin typeface="Arial"/>
                <a:ea typeface="Arial"/>
                <a:cs typeface="Arial"/>
                <a:sym typeface="Arial"/>
              </a:rPr>
              <a:t>Mar 20, 2024 </a:t>
            </a:r>
            <a:r>
              <a:rPr b="1" lang="en-US">
                <a:highlight>
                  <a:srgbClr val="F4F4F4"/>
                </a:highlight>
                <a:latin typeface="Arial"/>
                <a:ea typeface="Arial"/>
                <a:cs typeface="Arial"/>
                <a:sym typeface="Arial"/>
              </a:rPr>
              <a:t>5:00 AM - 6:30 PM EDT </a:t>
            </a:r>
            <a:r>
              <a:rPr b="1" lang="en-US">
                <a:highlight>
                  <a:srgbClr val="FFFFFF"/>
                </a:highlight>
                <a:latin typeface="Arial"/>
                <a:ea typeface="Arial"/>
                <a:cs typeface="Arial"/>
                <a:sym typeface="Arial"/>
              </a:rPr>
              <a:t>Poster Session 2 </a:t>
            </a:r>
            <a:endParaRPr b="1">
              <a:highlight>
                <a:srgbClr val="F4F4F4"/>
              </a:highlight>
              <a:latin typeface="Arial"/>
              <a:ea typeface="Arial"/>
              <a:cs typeface="Arial"/>
              <a:sym typeface="Arial"/>
            </a:endParaRPr>
          </a:p>
          <a:p>
            <a:pPr indent="0" lvl="0" marL="0" rtl="0" algn="l">
              <a:lnSpc>
                <a:spcPct val="115000"/>
              </a:lnSpc>
              <a:spcBef>
                <a:spcPts val="0"/>
              </a:spcBef>
              <a:spcAft>
                <a:spcPts val="0"/>
              </a:spcAft>
              <a:buNone/>
            </a:pPr>
            <a:r>
              <a:rPr lang="en-US" sz="1350">
                <a:solidFill>
                  <a:srgbClr val="FFFFFF"/>
                </a:solidFill>
                <a:highlight>
                  <a:srgbClr val="FFFFFF"/>
                </a:highlight>
                <a:latin typeface="Arial"/>
                <a:ea typeface="Arial"/>
                <a:cs typeface="Arial"/>
                <a:sym typeface="Arial"/>
              </a:rPr>
              <a:t> Wednesday, Mar 20, 2024</a:t>
            </a:r>
            <a:endParaRPr b="1">
              <a:highlight>
                <a:srgbClr val="F4F4F4"/>
              </a:highlight>
              <a:latin typeface="Arial"/>
              <a:ea typeface="Arial"/>
              <a:cs typeface="Arial"/>
              <a:sym typeface="Arial"/>
            </a:endParaRPr>
          </a:p>
          <a:p>
            <a:pPr indent="-381000" lvl="0" marL="457200" rtl="0" algn="l">
              <a:lnSpc>
                <a:spcPct val="130000"/>
              </a:lnSpc>
              <a:spcBef>
                <a:spcPts val="0"/>
              </a:spcBef>
              <a:spcAft>
                <a:spcPts val="0"/>
              </a:spcAft>
              <a:buSzPts val="2400"/>
              <a:buChar char="●"/>
            </a:pPr>
            <a:r>
              <a:rPr lang="en-US">
                <a:highlight>
                  <a:srgbClr val="FFFFFF"/>
                </a:highlight>
                <a:latin typeface="Arial"/>
                <a:ea typeface="Arial"/>
                <a:cs typeface="Arial"/>
                <a:sym typeface="Arial"/>
              </a:rPr>
              <a:t>Liwei Wang - Detecting Favorable Effect of Combination Therapies on cardiotoxicity</a:t>
            </a:r>
            <a:endParaRPr>
              <a:highlight>
                <a:srgbClr val="FFFFFF"/>
              </a:highlight>
              <a:latin typeface="Arial"/>
              <a:ea typeface="Arial"/>
              <a:cs typeface="Arial"/>
              <a:sym typeface="Arial"/>
            </a:endParaRPr>
          </a:p>
          <a:p>
            <a:pPr indent="-381000" lvl="0" marL="457200" rtl="0" algn="l">
              <a:lnSpc>
                <a:spcPct val="130000"/>
              </a:lnSpc>
              <a:spcBef>
                <a:spcPts val="200"/>
              </a:spcBef>
              <a:spcAft>
                <a:spcPts val="0"/>
              </a:spcAft>
              <a:buClr>
                <a:srgbClr val="000000"/>
              </a:buClr>
              <a:buSzPts val="2400"/>
              <a:buFont typeface="Arial"/>
              <a:buChar char="●"/>
            </a:pPr>
            <a:r>
              <a:rPr lang="en-US">
                <a:highlight>
                  <a:srgbClr val="FFFFFF"/>
                </a:highlight>
                <a:latin typeface="Arial"/>
                <a:ea typeface="Arial"/>
                <a:cs typeface="Arial"/>
                <a:sym typeface="Arial"/>
              </a:rPr>
              <a:t>Liwei Wang - </a:t>
            </a:r>
            <a:r>
              <a:rPr lang="en-US">
                <a:solidFill>
                  <a:srgbClr val="000000"/>
                </a:solidFill>
                <a:highlight>
                  <a:srgbClr val="FFFFFF"/>
                </a:highlight>
                <a:latin typeface="Arial"/>
                <a:ea typeface="Arial"/>
                <a:cs typeface="Arial"/>
                <a:sym typeface="Arial"/>
              </a:rPr>
              <a:t>OncoOpenIE – an Expert-Based NLP System for Precision Oncology</a:t>
            </a:r>
            <a:endParaRPr>
              <a:solidFill>
                <a:srgbClr val="000000"/>
              </a:solidFill>
              <a:highlight>
                <a:srgbClr val="FFFFFF"/>
              </a:highlight>
              <a:latin typeface="Arial"/>
              <a:ea typeface="Arial"/>
              <a:cs typeface="Arial"/>
              <a:sym typeface="Arial"/>
            </a:endParaRPr>
          </a:p>
          <a:p>
            <a:pPr indent="-381000" lvl="0" marL="457200" rtl="0" algn="l">
              <a:lnSpc>
                <a:spcPct val="130000"/>
              </a:lnSpc>
              <a:spcBef>
                <a:spcPts val="0"/>
              </a:spcBef>
              <a:spcAft>
                <a:spcPts val="0"/>
              </a:spcAft>
              <a:buClr>
                <a:srgbClr val="000000"/>
              </a:buClr>
              <a:buSzPts val="2400"/>
              <a:buFont typeface="Arial"/>
              <a:buChar char="●"/>
            </a:pPr>
            <a:r>
              <a:rPr lang="en-US">
                <a:solidFill>
                  <a:srgbClr val="000000"/>
                </a:solidFill>
                <a:highlight>
                  <a:srgbClr val="FFFFFF"/>
                </a:highlight>
                <a:latin typeface="Arial"/>
                <a:ea typeface="Arial"/>
                <a:cs typeface="Arial"/>
                <a:sym typeface="Arial"/>
              </a:rPr>
              <a:t>Hui Li - </a:t>
            </a:r>
            <a:r>
              <a:rPr lang="en-US">
                <a:highlight>
                  <a:srgbClr val="FFFFFF"/>
                </a:highlight>
                <a:latin typeface="Arial"/>
                <a:ea typeface="Arial"/>
                <a:cs typeface="Arial"/>
                <a:sym typeface="Arial"/>
              </a:rPr>
              <a:t>LIVES: An Interactive Living Evidence Synthesis System for Systematic Review and Meta-Analysis</a:t>
            </a:r>
            <a:endParaRPr>
              <a:solidFill>
                <a:srgbClr val="000000"/>
              </a:solidFill>
              <a:highlight>
                <a:srgbClr val="FFFFFF"/>
              </a:highlight>
              <a:latin typeface="Arial"/>
              <a:ea typeface="Arial"/>
              <a:cs typeface="Arial"/>
              <a:sym typeface="Arial"/>
            </a:endParaRPr>
          </a:p>
          <a:p>
            <a:pPr indent="0" lvl="0" marL="0" rtl="0" algn="l">
              <a:lnSpc>
                <a:spcPct val="130000"/>
              </a:lnSpc>
              <a:spcBef>
                <a:spcPts val="200"/>
              </a:spcBef>
              <a:spcAft>
                <a:spcPts val="0"/>
              </a:spcAft>
              <a:buNone/>
            </a:pPr>
            <a:r>
              <a:rPr lang="en-US">
                <a:solidFill>
                  <a:srgbClr val="000000"/>
                </a:solidFill>
                <a:highlight>
                  <a:srgbClr val="FFFFFF"/>
                </a:highlight>
                <a:latin typeface="Arial"/>
                <a:ea typeface="Arial"/>
                <a:cs typeface="Arial"/>
                <a:sym typeface="Arial"/>
              </a:rPr>
              <a:t>		</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highlight>
                <a:srgbClr val="FFFFFF"/>
              </a:highlight>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2c39f6d03b0_4_50"/>
          <p:cNvSpPr txBox="1"/>
          <p:nvPr>
            <p:ph idx="1" type="subTitle"/>
          </p:nvPr>
        </p:nvSpPr>
        <p:spPr>
          <a:xfrm>
            <a:off x="119750" y="566075"/>
            <a:ext cx="12072300" cy="469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highlight>
                <a:srgbClr val="442F90"/>
              </a:highlight>
              <a:latin typeface="Arial"/>
              <a:ea typeface="Arial"/>
              <a:cs typeface="Arial"/>
              <a:sym typeface="Arial"/>
            </a:endParaRPr>
          </a:p>
          <a:p>
            <a:pPr indent="0" lvl="0" marL="0" rtl="0" algn="l">
              <a:spcBef>
                <a:spcPts val="1000"/>
              </a:spcBef>
              <a:spcAft>
                <a:spcPts val="0"/>
              </a:spcAft>
              <a:buNone/>
            </a:pPr>
            <a:r>
              <a:rPr lang="en-US">
                <a:solidFill>
                  <a:srgbClr val="FFFFFF"/>
                </a:solidFill>
                <a:highlight>
                  <a:srgbClr val="442F90"/>
                </a:highlight>
                <a:latin typeface="Arial"/>
                <a:ea typeface="Arial"/>
                <a:cs typeface="Arial"/>
                <a:sym typeface="Arial"/>
              </a:rPr>
              <a:t>Mar 21, 2024 </a:t>
            </a:r>
            <a:r>
              <a:rPr b="1" lang="en-US">
                <a:highlight>
                  <a:srgbClr val="F4F4F4"/>
                </a:highlight>
                <a:latin typeface="Arial"/>
                <a:ea typeface="Arial"/>
                <a:cs typeface="Arial"/>
                <a:sym typeface="Arial"/>
              </a:rPr>
              <a:t> 10:00 AM - 11:30 PM </a:t>
            </a:r>
            <a:r>
              <a:rPr b="1" lang="en-US">
                <a:highlight>
                  <a:srgbClr val="FFFFFF"/>
                </a:highlight>
                <a:latin typeface="Arial"/>
                <a:ea typeface="Arial"/>
                <a:cs typeface="Arial"/>
                <a:sym typeface="Arial"/>
              </a:rPr>
              <a:t> </a:t>
            </a:r>
            <a:endParaRPr>
              <a:solidFill>
                <a:srgbClr val="FFFFFF"/>
              </a:solidFill>
              <a:highlight>
                <a:srgbClr val="442F90"/>
              </a:highlight>
              <a:latin typeface="Arial"/>
              <a:ea typeface="Arial"/>
              <a:cs typeface="Arial"/>
              <a:sym typeface="Arial"/>
            </a:endParaRPr>
          </a:p>
          <a:p>
            <a:pPr indent="-381000" lvl="0" marL="457200" rtl="0" algn="l">
              <a:spcBef>
                <a:spcPts val="1000"/>
              </a:spcBef>
              <a:spcAft>
                <a:spcPts val="0"/>
              </a:spcAft>
              <a:buSzPts val="2400"/>
              <a:buFont typeface="Arial"/>
              <a:buChar char="●"/>
            </a:pPr>
            <a:r>
              <a:rPr lang="en-US">
                <a:highlight>
                  <a:srgbClr val="FFFFFF"/>
                </a:highlight>
                <a:latin typeface="Arial"/>
                <a:ea typeface="Arial"/>
                <a:cs typeface="Arial"/>
                <a:sym typeface="Arial"/>
              </a:rPr>
              <a:t>Hongfang Liu, Andrew Wen </a:t>
            </a:r>
            <a:r>
              <a:rPr lang="en-US">
                <a:highlight>
                  <a:srgbClr val="FFFFFF"/>
                </a:highlight>
                <a:latin typeface="Arial"/>
                <a:ea typeface="Arial"/>
                <a:cs typeface="Arial"/>
                <a:sym typeface="Arial"/>
              </a:rPr>
              <a:t>- </a:t>
            </a:r>
            <a:r>
              <a:rPr lang="en-US">
                <a:highlight>
                  <a:srgbClr val="FFFFFF"/>
                </a:highlight>
                <a:latin typeface="Arial"/>
                <a:ea typeface="Arial"/>
                <a:cs typeface="Arial"/>
                <a:sym typeface="Arial"/>
              </a:rPr>
              <a:t>On Federated Development and Deployment of Post-Market Active Surveillance for Medical Device Safety: A Discussion on Opportunities and Challenges</a:t>
            </a:r>
            <a:endParaRPr>
              <a:highlight>
                <a:srgbClr val="FFFFFF"/>
              </a:highlight>
              <a:latin typeface="Arial"/>
              <a:ea typeface="Arial"/>
              <a:cs typeface="Arial"/>
              <a:sym typeface="Arial"/>
            </a:endParaRPr>
          </a:p>
          <a:p>
            <a:pPr indent="457200" lvl="0" marL="457200" rtl="0" algn="l">
              <a:spcBef>
                <a:spcPts val="1000"/>
              </a:spcBef>
              <a:spcAft>
                <a:spcPts val="0"/>
              </a:spcAft>
              <a:buNone/>
            </a:pPr>
            <a:r>
              <a:t/>
            </a:r>
            <a:endParaRPr b="1">
              <a:highlight>
                <a:srgbClr val="F4F4F4"/>
              </a:highlight>
              <a:latin typeface="Arial"/>
              <a:ea typeface="Arial"/>
              <a:cs typeface="Arial"/>
              <a:sym typeface="Arial"/>
            </a:endParaRPr>
          </a:p>
          <a:p>
            <a:pPr indent="0" lvl="0" marL="457200" rtl="0" algn="l">
              <a:lnSpc>
                <a:spcPct val="130000"/>
              </a:lnSpc>
              <a:spcBef>
                <a:spcPts val="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lnSpc>
                <a:spcPct val="130000"/>
              </a:lnSpc>
              <a:spcBef>
                <a:spcPts val="200"/>
              </a:spcBef>
              <a:spcAft>
                <a:spcPts val="0"/>
              </a:spcAft>
              <a:buNone/>
            </a:pPr>
            <a:r>
              <a:rPr lang="en-US">
                <a:solidFill>
                  <a:srgbClr val="000000"/>
                </a:solidFill>
                <a:highlight>
                  <a:srgbClr val="FFFFFF"/>
                </a:highlight>
                <a:latin typeface="Arial"/>
                <a:ea typeface="Arial"/>
                <a:cs typeface="Arial"/>
                <a:sym typeface="Arial"/>
              </a:rPr>
              <a:t>		</a:t>
            </a:r>
            <a:endParaRPr>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2024-03-08T16:47:47Z</dcterms:created>
  <dc:creator>Wang, Liwei</dc:creator>
</cp:coreProperties>
</file>